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58" r:id="rId4"/>
    <p:sldId id="275" r:id="rId5"/>
    <p:sldId id="276" r:id="rId6"/>
    <p:sldId id="259" r:id="rId7"/>
    <p:sldId id="290" r:id="rId8"/>
    <p:sldId id="260" r:id="rId9"/>
    <p:sldId id="267" r:id="rId10"/>
    <p:sldId id="274" r:id="rId11"/>
    <p:sldId id="277" r:id="rId12"/>
    <p:sldId id="261" r:id="rId13"/>
    <p:sldId id="268" r:id="rId14"/>
    <p:sldId id="278" r:id="rId15"/>
    <p:sldId id="279" r:id="rId16"/>
    <p:sldId id="281" r:id="rId17"/>
    <p:sldId id="282" r:id="rId18"/>
    <p:sldId id="283" r:id="rId19"/>
    <p:sldId id="262" r:id="rId20"/>
    <p:sldId id="263" r:id="rId21"/>
    <p:sldId id="269" r:id="rId22"/>
    <p:sldId id="284" r:id="rId23"/>
    <p:sldId id="285" r:id="rId24"/>
    <p:sldId id="264" r:id="rId25"/>
    <p:sldId id="265" r:id="rId26"/>
    <p:sldId id="270" r:id="rId27"/>
    <p:sldId id="286" r:id="rId28"/>
    <p:sldId id="266" r:id="rId29"/>
    <p:sldId id="287" r:id="rId30"/>
    <p:sldId id="271" r:id="rId31"/>
    <p:sldId id="28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4" d="100"/>
          <a:sy n="74" d="100"/>
        </p:scale>
        <p:origin x="-486"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22417B-AA78-499F-933D-628B9981E459}"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FBC9D-1682-4543-B809-F35275ECD19A}" type="slidenum">
              <a:rPr lang="en-US" smtClean="0"/>
              <a:t>‹#›</a:t>
            </a:fld>
            <a:endParaRPr lang="en-US"/>
          </a:p>
        </p:txBody>
      </p:sp>
    </p:spTree>
    <p:extLst>
      <p:ext uri="{BB962C8B-B14F-4D97-AF65-F5344CB8AC3E}">
        <p14:creationId xmlns:p14="http://schemas.microsoft.com/office/powerpoint/2010/main" val="4143758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22417B-AA78-499F-933D-628B9981E459}"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FBC9D-1682-4543-B809-F35275ECD19A}" type="slidenum">
              <a:rPr lang="en-US" smtClean="0"/>
              <a:t>‹#›</a:t>
            </a:fld>
            <a:endParaRPr lang="en-US"/>
          </a:p>
        </p:txBody>
      </p:sp>
    </p:spTree>
    <p:extLst>
      <p:ext uri="{BB962C8B-B14F-4D97-AF65-F5344CB8AC3E}">
        <p14:creationId xmlns:p14="http://schemas.microsoft.com/office/powerpoint/2010/main" val="2445507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22417B-AA78-499F-933D-628B9981E459}"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FBC9D-1682-4543-B809-F35275ECD19A}" type="slidenum">
              <a:rPr lang="en-US" smtClean="0"/>
              <a:t>‹#›</a:t>
            </a:fld>
            <a:endParaRPr lang="en-US"/>
          </a:p>
        </p:txBody>
      </p:sp>
    </p:spTree>
    <p:extLst>
      <p:ext uri="{BB962C8B-B14F-4D97-AF65-F5344CB8AC3E}">
        <p14:creationId xmlns:p14="http://schemas.microsoft.com/office/powerpoint/2010/main" val="276021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22417B-AA78-499F-933D-628B9981E459}"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FBC9D-1682-4543-B809-F35275ECD19A}" type="slidenum">
              <a:rPr lang="en-US" smtClean="0"/>
              <a:t>‹#›</a:t>
            </a:fld>
            <a:endParaRPr lang="en-US"/>
          </a:p>
        </p:txBody>
      </p:sp>
    </p:spTree>
    <p:extLst>
      <p:ext uri="{BB962C8B-B14F-4D97-AF65-F5344CB8AC3E}">
        <p14:creationId xmlns:p14="http://schemas.microsoft.com/office/powerpoint/2010/main" val="483002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22417B-AA78-499F-933D-628B9981E459}"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FBC9D-1682-4543-B809-F35275ECD19A}" type="slidenum">
              <a:rPr lang="en-US" smtClean="0"/>
              <a:t>‹#›</a:t>
            </a:fld>
            <a:endParaRPr lang="en-US"/>
          </a:p>
        </p:txBody>
      </p:sp>
    </p:spTree>
    <p:extLst>
      <p:ext uri="{BB962C8B-B14F-4D97-AF65-F5344CB8AC3E}">
        <p14:creationId xmlns:p14="http://schemas.microsoft.com/office/powerpoint/2010/main" val="3226629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22417B-AA78-499F-933D-628B9981E459}" type="datetimeFigureOut">
              <a:rPr lang="en-US" smtClean="0"/>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FBC9D-1682-4543-B809-F35275ECD19A}" type="slidenum">
              <a:rPr lang="en-US" smtClean="0"/>
              <a:t>‹#›</a:t>
            </a:fld>
            <a:endParaRPr lang="en-US"/>
          </a:p>
        </p:txBody>
      </p:sp>
    </p:spTree>
    <p:extLst>
      <p:ext uri="{BB962C8B-B14F-4D97-AF65-F5344CB8AC3E}">
        <p14:creationId xmlns:p14="http://schemas.microsoft.com/office/powerpoint/2010/main" val="368841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22417B-AA78-499F-933D-628B9981E459}" type="datetimeFigureOut">
              <a:rPr lang="en-US" smtClean="0"/>
              <a:t>10/14/2021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4FBC9D-1682-4543-B809-F35275ECD19A}" type="slidenum">
              <a:rPr lang="en-US" smtClean="0"/>
              <a:t>‹#›</a:t>
            </a:fld>
            <a:endParaRPr lang="en-US"/>
          </a:p>
        </p:txBody>
      </p:sp>
    </p:spTree>
    <p:extLst>
      <p:ext uri="{BB962C8B-B14F-4D97-AF65-F5344CB8AC3E}">
        <p14:creationId xmlns:p14="http://schemas.microsoft.com/office/powerpoint/2010/main" val="3392559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22417B-AA78-499F-933D-628B9981E459}" type="datetimeFigureOut">
              <a:rPr lang="en-US" smtClean="0"/>
              <a:t>10/14/2021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4FBC9D-1682-4543-B809-F35275ECD19A}" type="slidenum">
              <a:rPr lang="en-US" smtClean="0"/>
              <a:t>‹#›</a:t>
            </a:fld>
            <a:endParaRPr lang="en-US"/>
          </a:p>
        </p:txBody>
      </p:sp>
    </p:spTree>
    <p:extLst>
      <p:ext uri="{BB962C8B-B14F-4D97-AF65-F5344CB8AC3E}">
        <p14:creationId xmlns:p14="http://schemas.microsoft.com/office/powerpoint/2010/main" val="2124248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22417B-AA78-499F-933D-628B9981E459}" type="datetimeFigureOut">
              <a:rPr lang="en-US" smtClean="0"/>
              <a:t>10/14/2021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4FBC9D-1682-4543-B809-F35275ECD19A}" type="slidenum">
              <a:rPr lang="en-US" smtClean="0"/>
              <a:t>‹#›</a:t>
            </a:fld>
            <a:endParaRPr lang="en-US"/>
          </a:p>
        </p:txBody>
      </p:sp>
    </p:spTree>
    <p:extLst>
      <p:ext uri="{BB962C8B-B14F-4D97-AF65-F5344CB8AC3E}">
        <p14:creationId xmlns:p14="http://schemas.microsoft.com/office/powerpoint/2010/main" val="3818333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22417B-AA78-499F-933D-628B9981E459}" type="datetimeFigureOut">
              <a:rPr lang="en-US" smtClean="0"/>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FBC9D-1682-4543-B809-F35275ECD19A}" type="slidenum">
              <a:rPr lang="en-US" smtClean="0"/>
              <a:t>‹#›</a:t>
            </a:fld>
            <a:endParaRPr lang="en-US"/>
          </a:p>
        </p:txBody>
      </p:sp>
    </p:spTree>
    <p:extLst>
      <p:ext uri="{BB962C8B-B14F-4D97-AF65-F5344CB8AC3E}">
        <p14:creationId xmlns:p14="http://schemas.microsoft.com/office/powerpoint/2010/main" val="3892557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22417B-AA78-499F-933D-628B9981E459}" type="datetimeFigureOut">
              <a:rPr lang="en-US" smtClean="0"/>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FBC9D-1682-4543-B809-F35275ECD19A}" type="slidenum">
              <a:rPr lang="en-US" smtClean="0"/>
              <a:t>‹#›</a:t>
            </a:fld>
            <a:endParaRPr lang="en-US"/>
          </a:p>
        </p:txBody>
      </p:sp>
    </p:spTree>
    <p:extLst>
      <p:ext uri="{BB962C8B-B14F-4D97-AF65-F5344CB8AC3E}">
        <p14:creationId xmlns:p14="http://schemas.microsoft.com/office/powerpoint/2010/main" val="313792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22417B-AA78-499F-933D-628B9981E459}" type="datetimeFigureOut">
              <a:rPr lang="en-US" smtClean="0"/>
              <a:t>10/14/2021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4FBC9D-1682-4543-B809-F35275ECD19A}" type="slidenum">
              <a:rPr lang="en-US" smtClean="0"/>
              <a:t>‹#›</a:t>
            </a:fld>
            <a:endParaRPr lang="en-US"/>
          </a:p>
        </p:txBody>
      </p:sp>
    </p:spTree>
    <p:extLst>
      <p:ext uri="{BB962C8B-B14F-4D97-AF65-F5344CB8AC3E}">
        <p14:creationId xmlns:p14="http://schemas.microsoft.com/office/powerpoint/2010/main" val="1688617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3543" y="904239"/>
            <a:ext cx="9144000" cy="1215016"/>
          </a:xfrm>
        </p:spPr>
        <p:txBody>
          <a:bodyPr>
            <a:normAutofit fontScale="90000"/>
          </a:bodyPr>
          <a:lstStyle/>
          <a:p>
            <a:pPr>
              <a:spcBef>
                <a:spcPts val="0"/>
              </a:spcBef>
            </a:pPr>
            <a:r>
              <a:rPr lang="en-US" b="1" dirty="0"/>
              <a:t>WHAT IS BUSINESS?</a:t>
            </a:r>
            <a:r>
              <a:rPr lang="en-US" dirty="0"/>
              <a:t/>
            </a:r>
            <a:br>
              <a:rPr lang="en-US" dirty="0"/>
            </a:br>
            <a:r>
              <a:rPr lang="en-US" sz="4400" b="1" dirty="0" smtClean="0">
                <a:effectLst/>
                <a:latin typeface="Cambria" panose="02040503050406030204" pitchFamily="18" charset="0"/>
                <a:ea typeface="Calibri" panose="020F0502020204030204" pitchFamily="34" charset="0"/>
                <a:cs typeface="Times New Roman" panose="02020603050405020304" pitchFamily="18"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ubtitle 2"/>
          <p:cNvSpPr>
            <a:spLocks noGrp="1"/>
          </p:cNvSpPr>
          <p:nvPr>
            <p:ph type="subTitle" idx="1"/>
          </p:nvPr>
        </p:nvSpPr>
        <p:spPr>
          <a:xfrm>
            <a:off x="228600" y="373487"/>
            <a:ext cx="11201400" cy="5877005"/>
          </a:xfrm>
        </p:spPr>
        <p:txBody>
          <a:bodyPr>
            <a:noAutofit/>
          </a:bodyPr>
          <a:lstStyle/>
          <a:p>
            <a:endParaRPr lang="en-US" sz="2800" dirty="0" smtClean="0"/>
          </a:p>
          <a:p>
            <a:endParaRPr lang="en-US" sz="2800" dirty="0" smtClean="0"/>
          </a:p>
          <a:p>
            <a:pPr algn="just"/>
            <a:r>
              <a:rPr lang="en-US" sz="2800" dirty="0" smtClean="0"/>
              <a:t>	Business </a:t>
            </a:r>
            <a:r>
              <a:rPr lang="en-US" sz="2800" dirty="0"/>
              <a:t>can be defined as activities involving production or purchase of goods and services for sale, transfers and exchange with the motive of making profit that ensures the survival and growth of the business concern. </a:t>
            </a:r>
            <a:r>
              <a:rPr lang="en-US" sz="2800" dirty="0"/>
              <a:t> </a:t>
            </a:r>
          </a:p>
          <a:p>
            <a:pPr algn="l"/>
            <a:r>
              <a:rPr lang="en-US" sz="2800" dirty="0" smtClean="0"/>
              <a:t>	Brown </a:t>
            </a:r>
            <a:r>
              <a:rPr lang="en-US" sz="2800" dirty="0"/>
              <a:t>et al (1997) says Business is all of the activities of an individual </a:t>
            </a:r>
            <a:r>
              <a:rPr lang="en-US" sz="2800" dirty="0" smtClean="0"/>
              <a:t>or group </a:t>
            </a:r>
            <a:r>
              <a:rPr lang="en-US" sz="2800" dirty="0"/>
              <a:t>of individuals in producing and distributing goods and services to</a:t>
            </a:r>
            <a:br>
              <a:rPr lang="en-US" sz="2800" dirty="0"/>
            </a:br>
            <a:r>
              <a:rPr lang="en-US" sz="2800" dirty="0"/>
              <a:t>customers.</a:t>
            </a:r>
            <a:r>
              <a:rPr lang="en-US" sz="2800" dirty="0"/>
              <a:t> </a:t>
            </a:r>
            <a:endParaRPr lang="en-US" sz="2800" dirty="0" smtClean="0"/>
          </a:p>
          <a:p>
            <a:pPr algn="l"/>
            <a:r>
              <a:rPr lang="en-US" sz="2800" dirty="0" smtClean="0"/>
              <a:t>	Business is a set of interrelated activities carried out with a view to make profit. The basic economic unit in which this set of activities is performed is the business enterprise.</a:t>
            </a:r>
            <a:r>
              <a:rPr lang="en-US" sz="2800" dirty="0"/>
              <a:t/>
            </a:r>
            <a:br>
              <a:rPr lang="en-US" sz="2800" dirty="0"/>
            </a:br>
            <a:endParaRPr lang="en-US" sz="2800" dirty="0"/>
          </a:p>
        </p:txBody>
      </p:sp>
    </p:spTree>
    <p:extLst>
      <p:ext uri="{BB962C8B-B14F-4D97-AF65-F5344CB8AC3E}">
        <p14:creationId xmlns:p14="http://schemas.microsoft.com/office/powerpoint/2010/main" val="4267524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They have secured future through provision of pension, gratuity and health insurance in retirement put in place by businesses.</a:t>
            </a:r>
          </a:p>
          <a:p>
            <a:endParaRPr lang="en-US" dirty="0"/>
          </a:p>
        </p:txBody>
      </p:sp>
    </p:spTree>
    <p:extLst>
      <p:ext uri="{BB962C8B-B14F-4D97-AF65-F5344CB8AC3E}">
        <p14:creationId xmlns:p14="http://schemas.microsoft.com/office/powerpoint/2010/main" val="3043786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Government</a:t>
            </a:r>
            <a:r>
              <a:rPr lang="en-US" dirty="0"/>
              <a:t>: The major benefit government gets from businesses is revenue from corporate tax. The revenue generated from businesses is in turn used to provide infrastructural facilities to the populace.</a:t>
            </a:r>
          </a:p>
          <a:p>
            <a:pPr lvl="0"/>
            <a:r>
              <a:rPr lang="en-US" b="1" dirty="0"/>
              <a:t>The Society</a:t>
            </a:r>
            <a:r>
              <a:rPr lang="en-US" dirty="0"/>
              <a:t>: The society benefits through infrastructural facilities put in place by businesses as a social responsible business. Businesses build schools, hospitals, good roads, community parks, sporting facilities and support for the disadvantaged in the society.</a:t>
            </a:r>
          </a:p>
          <a:p>
            <a:endParaRPr lang="en-US" dirty="0"/>
          </a:p>
        </p:txBody>
      </p:sp>
    </p:spTree>
    <p:extLst>
      <p:ext uri="{BB962C8B-B14F-4D97-AF65-F5344CB8AC3E}">
        <p14:creationId xmlns:p14="http://schemas.microsoft.com/office/powerpoint/2010/main" val="3977542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7282" y="158071"/>
            <a:ext cx="10515600" cy="6307157"/>
          </a:xfrm>
        </p:spPr>
        <p:txBody>
          <a:bodyPr>
            <a:normAutofit/>
          </a:bodyPr>
          <a:lstStyle/>
          <a:p>
            <a:pPr marL="0" indent="0" algn="ctr">
              <a:buNone/>
            </a:pPr>
            <a:r>
              <a:rPr lang="en-US" sz="4000" b="1" dirty="0" smtClean="0">
                <a:solidFill>
                  <a:schemeClr val="tx2"/>
                </a:solidFill>
              </a:rPr>
              <a:t>Economic </a:t>
            </a:r>
            <a:r>
              <a:rPr lang="en-US" sz="4000" b="1" dirty="0">
                <a:solidFill>
                  <a:schemeClr val="tx2"/>
                </a:solidFill>
              </a:rPr>
              <a:t>Activities</a:t>
            </a:r>
            <a:endParaRPr lang="en-US" sz="4000" dirty="0">
              <a:solidFill>
                <a:schemeClr val="tx2"/>
              </a:solidFill>
            </a:endParaRPr>
          </a:p>
          <a:p>
            <a:pPr marL="0" indent="0">
              <a:buNone/>
            </a:pPr>
            <a:r>
              <a:rPr lang="en-US" dirty="0"/>
              <a:t> </a:t>
            </a:r>
          </a:p>
          <a:p>
            <a:pPr marL="0" indent="0">
              <a:buNone/>
            </a:pPr>
            <a:r>
              <a:rPr lang="en-US" i="1" dirty="0" smtClean="0"/>
              <a:t>    What </a:t>
            </a:r>
            <a:r>
              <a:rPr lang="en-US" i="1" dirty="0"/>
              <a:t>is Economic Activity?</a:t>
            </a:r>
            <a:endParaRPr lang="en-US" dirty="0"/>
          </a:p>
          <a:p>
            <a:pPr>
              <a:buFont typeface="Wingdings" panose="05000000000000000000" pitchFamily="2" charset="2"/>
              <a:buChar char="v"/>
            </a:pPr>
            <a:r>
              <a:rPr lang="en-US" dirty="0" smtClean="0"/>
              <a:t> Economic </a:t>
            </a:r>
            <a:r>
              <a:rPr lang="en-US" dirty="0"/>
              <a:t>activity can be defined as an engagement in a productive affair that has monetary reward attached. It can be one-shot affair or it can be continuous. When one engages in a continuous productive affair on a continuous basis, it can be described as that person’s occupation.</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1451085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8722"/>
            <a:ext cx="10515600" cy="5968241"/>
          </a:xfrm>
        </p:spPr>
        <p:txBody>
          <a:bodyPr/>
          <a:lstStyle/>
          <a:p>
            <a:pPr marL="0" indent="0">
              <a:buNone/>
            </a:pPr>
            <a:endParaRPr lang="en-US" dirty="0" smtClean="0"/>
          </a:p>
          <a:p>
            <a:pPr>
              <a:buFont typeface="Wingdings" panose="05000000000000000000" pitchFamily="2" charset="2"/>
              <a:buChar char="v"/>
            </a:pPr>
            <a:endParaRPr lang="en-US" dirty="0"/>
          </a:p>
          <a:p>
            <a:pPr>
              <a:buFont typeface="Wingdings" panose="05000000000000000000" pitchFamily="2" charset="2"/>
              <a:buChar char="v"/>
            </a:pPr>
            <a:r>
              <a:rPr lang="en-US" dirty="0" smtClean="0"/>
              <a:t>Occupation </a:t>
            </a:r>
            <a:r>
              <a:rPr lang="en-US" dirty="0"/>
              <a:t>can be broadly discussed under the following heading:</a:t>
            </a:r>
          </a:p>
          <a:p>
            <a:pPr marL="0" lvl="0" indent="0">
              <a:buNone/>
            </a:pPr>
            <a:r>
              <a:rPr lang="en-US" dirty="0"/>
              <a:t>	(a) Profession,</a:t>
            </a:r>
          </a:p>
          <a:p>
            <a:pPr marL="0" lvl="0" indent="0">
              <a:buNone/>
            </a:pPr>
            <a:r>
              <a:rPr lang="en-US" dirty="0"/>
              <a:t>	(b) Employment, and</a:t>
            </a:r>
          </a:p>
          <a:p>
            <a:pPr marL="0" lvl="0" indent="0">
              <a:buNone/>
            </a:pPr>
            <a:r>
              <a:rPr lang="en-US" dirty="0"/>
              <a:t>	(a) Business</a:t>
            </a:r>
          </a:p>
          <a:p>
            <a:endParaRPr lang="en-US" dirty="0"/>
          </a:p>
        </p:txBody>
      </p:sp>
    </p:spTree>
    <p:extLst>
      <p:ext uri="{BB962C8B-B14F-4D97-AF65-F5344CB8AC3E}">
        <p14:creationId xmlns:p14="http://schemas.microsoft.com/office/powerpoint/2010/main" val="3429482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159134"/>
          </a:xfrm>
        </p:spPr>
        <p:txBody>
          <a:bodyPr>
            <a:normAutofit/>
          </a:bodyPr>
          <a:lstStyle/>
          <a:p>
            <a:r>
              <a:rPr lang="en-US" b="1" u="sng" dirty="0"/>
              <a:t>Profession</a:t>
            </a:r>
            <a:r>
              <a:rPr lang="en-US" dirty="0"/>
              <a:t/>
            </a:r>
            <a:br>
              <a:rPr lang="en-US" dirty="0"/>
            </a:br>
            <a:r>
              <a:rPr lang="en-US" dirty="0"/>
              <a:t> </a:t>
            </a:r>
            <a:br>
              <a:rPr lang="en-US" dirty="0"/>
            </a:br>
            <a:endParaRPr lang="en-US" dirty="0"/>
          </a:p>
        </p:txBody>
      </p:sp>
      <p:sp>
        <p:nvSpPr>
          <p:cNvPr id="3" name="Content Placeholder 2"/>
          <p:cNvSpPr>
            <a:spLocks noGrp="1"/>
          </p:cNvSpPr>
          <p:nvPr>
            <p:ph idx="1"/>
          </p:nvPr>
        </p:nvSpPr>
        <p:spPr/>
        <p:txBody>
          <a:bodyPr/>
          <a:lstStyle/>
          <a:p>
            <a:r>
              <a:rPr lang="en-US" dirty="0"/>
              <a:t>A profession is an activity engaged in by people with special knowledge gained through adequate training and development </a:t>
            </a:r>
            <a:r>
              <a:rPr lang="en-US" dirty="0" err="1"/>
              <a:t>programmes</a:t>
            </a:r>
            <a:r>
              <a:rPr lang="en-US" dirty="0"/>
              <a:t> such as Doctors, Lawyers, Engineers, Architects etc. They are all known as professionals and the activities they engage in are called profession. The basic features of a profession are as follows:</a:t>
            </a:r>
          </a:p>
          <a:p>
            <a:r>
              <a:rPr lang="en-US" dirty="0"/>
              <a:t> </a:t>
            </a:r>
            <a:r>
              <a:rPr lang="en-US" dirty="0" smtClean="0"/>
              <a:t>It </a:t>
            </a:r>
            <a:r>
              <a:rPr lang="en-US" dirty="0"/>
              <a:t>is an occupation which requires that the individual acquires a specialized knowledge and skill.</a:t>
            </a:r>
          </a:p>
          <a:p>
            <a:pPr lvl="0"/>
            <a:r>
              <a:rPr lang="en-US" dirty="0"/>
              <a:t>The monetary reward received for providing such service is known as ‘professional fee’.</a:t>
            </a:r>
          </a:p>
          <a:p>
            <a:endParaRPr lang="en-US" dirty="0"/>
          </a:p>
        </p:txBody>
      </p:sp>
    </p:spTree>
    <p:extLst>
      <p:ext uri="{BB962C8B-B14F-4D97-AF65-F5344CB8AC3E}">
        <p14:creationId xmlns:p14="http://schemas.microsoft.com/office/powerpoint/2010/main" val="1334276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a:t>Most of the professions are regulated by a professional body. The professional body provides a code of conduct that must be followed by the professional. In Nigeria, for example we have institute of Chartered Accountants, Nigeria Medical Council r</a:t>
            </a:r>
            <a:r>
              <a:rPr lang="en-US" dirty="0" smtClean="0"/>
              <a:t>egulate, </a:t>
            </a:r>
            <a:r>
              <a:rPr lang="en-US" dirty="0"/>
              <a:t>the professions of accountants and doctors respectively.</a:t>
            </a:r>
          </a:p>
          <a:p>
            <a:pPr lvl="0"/>
            <a:r>
              <a:rPr lang="en-US" dirty="0"/>
              <a:t>Professionals acquire their specialized knowledge mostly from universities, polytechnics and other institutions. Some professionals also acquire their special training through apprenticeship.</a:t>
            </a:r>
          </a:p>
          <a:p>
            <a:pPr lvl="0"/>
            <a:endParaRPr lang="en-US" dirty="0" smtClean="0"/>
          </a:p>
          <a:p>
            <a:pPr lvl="0"/>
            <a:r>
              <a:rPr lang="en-US" dirty="0" smtClean="0"/>
              <a:t>Professionals </a:t>
            </a:r>
            <a:r>
              <a:rPr lang="en-US" dirty="0"/>
              <a:t>render consultancy services for a fee, since the primary objective of any profession is to render service.</a:t>
            </a:r>
          </a:p>
          <a:p>
            <a:pPr marL="0" indent="0">
              <a:buNone/>
            </a:pPr>
            <a:r>
              <a:rPr lang="en-US" dirty="0"/>
              <a:t> </a:t>
            </a:r>
          </a:p>
          <a:p>
            <a:endParaRPr lang="en-US" dirty="0"/>
          </a:p>
        </p:txBody>
      </p:sp>
    </p:spTree>
    <p:extLst>
      <p:ext uri="{BB962C8B-B14F-4D97-AF65-F5344CB8AC3E}">
        <p14:creationId xmlns:p14="http://schemas.microsoft.com/office/powerpoint/2010/main" val="2003202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Employment</a:t>
            </a:r>
            <a:r>
              <a:rPr lang="en-US" dirty="0"/>
              <a:t/>
            </a:r>
            <a:br>
              <a:rPr lang="en-US" dirty="0"/>
            </a:br>
            <a:r>
              <a:rPr lang="en-US" dirty="0"/>
              <a:t> </a:t>
            </a:r>
          </a:p>
        </p:txBody>
      </p:sp>
      <p:sp>
        <p:nvSpPr>
          <p:cNvPr id="3" name="Content Placeholder 2"/>
          <p:cNvSpPr>
            <a:spLocks noGrp="1"/>
          </p:cNvSpPr>
          <p:nvPr>
            <p:ph idx="1"/>
          </p:nvPr>
        </p:nvSpPr>
        <p:spPr/>
        <p:txBody>
          <a:bodyPr/>
          <a:lstStyle/>
          <a:p>
            <a:r>
              <a:rPr lang="en-US" dirty="0"/>
              <a:t>Economic activity rendered by one person to another under a contract of service, for remuneration is called employment. This has led to The employer and employee relationship. The main functions of employment are as follows</a:t>
            </a:r>
            <a:r>
              <a:rPr lang="en-US" dirty="0" smtClean="0"/>
              <a:t>:</a:t>
            </a:r>
            <a:r>
              <a:rPr lang="en-US" dirty="0"/>
              <a:t> </a:t>
            </a:r>
          </a:p>
          <a:p>
            <a:pPr lvl="0"/>
            <a:r>
              <a:rPr lang="en-US" dirty="0"/>
              <a:t>It is an occupation where one person (employee) agreed to work for another (employer) on agreed salary or wages.</a:t>
            </a:r>
          </a:p>
          <a:p>
            <a:pPr lvl="0"/>
            <a:r>
              <a:rPr lang="en-US" dirty="0"/>
              <a:t>The employee receives remuneration in form of salary (usually paid on a monthly basis) or wages (usually paid on daily or weekly basis).</a:t>
            </a:r>
          </a:p>
          <a:p>
            <a:endParaRPr lang="en-US" dirty="0"/>
          </a:p>
        </p:txBody>
      </p:sp>
    </p:spTree>
    <p:extLst>
      <p:ext uri="{BB962C8B-B14F-4D97-AF65-F5344CB8AC3E}">
        <p14:creationId xmlns:p14="http://schemas.microsoft.com/office/powerpoint/2010/main" val="4167760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There are other terms and conditions of service attached to the employment contract such as hours of </a:t>
            </a:r>
            <a:r>
              <a:rPr lang="en-US" dirty="0" smtClean="0"/>
              <a:t>work, </a:t>
            </a:r>
            <a:r>
              <a:rPr lang="en-US" dirty="0"/>
              <a:t>annual leave, maternity/paternity leave etc.</a:t>
            </a:r>
          </a:p>
          <a:p>
            <a:pPr lvl="0"/>
            <a:endParaRPr lang="en-US" dirty="0" smtClean="0"/>
          </a:p>
          <a:p>
            <a:pPr lvl="0"/>
            <a:r>
              <a:rPr lang="en-US" dirty="0" smtClean="0"/>
              <a:t>There </a:t>
            </a:r>
            <a:r>
              <a:rPr lang="en-US" dirty="0"/>
              <a:t>is a legal contract aspect to employment that clearly specifies the terms and conditions of employment. It states the obligations of both parties and allows for legal recourse in case of dispute over the employment contract.</a:t>
            </a:r>
          </a:p>
          <a:p>
            <a:endParaRPr lang="en-US" dirty="0"/>
          </a:p>
        </p:txBody>
      </p:sp>
    </p:spTree>
    <p:extLst>
      <p:ext uri="{BB962C8B-B14F-4D97-AF65-F5344CB8AC3E}">
        <p14:creationId xmlns:p14="http://schemas.microsoft.com/office/powerpoint/2010/main" val="2024735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People seek employment for the main purpose of securing assured income through wages and salaries which are paid daily, weekly for the formal and monthly for the </a:t>
            </a:r>
            <a:r>
              <a:rPr lang="en-US" dirty="0" smtClean="0"/>
              <a:t>latter.</a:t>
            </a:r>
          </a:p>
          <a:p>
            <a:pPr lvl="0"/>
            <a:endParaRPr lang="en-US" dirty="0"/>
          </a:p>
          <a:p>
            <a:pPr lvl="0"/>
            <a:r>
              <a:rPr lang="en-US" dirty="0" smtClean="0"/>
              <a:t>Either </a:t>
            </a:r>
            <a:r>
              <a:rPr lang="en-US" dirty="0"/>
              <a:t>of the parties to a contract employment can terminate the contract by giving a notice as specified in the terms and condition of employment.</a:t>
            </a:r>
          </a:p>
          <a:p>
            <a:pPr marL="0" indent="0">
              <a:buNone/>
            </a:pPr>
            <a:r>
              <a:rPr lang="en-US" dirty="0"/>
              <a:t> </a:t>
            </a:r>
          </a:p>
          <a:p>
            <a:endParaRPr lang="en-US" dirty="0"/>
          </a:p>
        </p:txBody>
      </p:sp>
    </p:spTree>
    <p:extLst>
      <p:ext uri="{BB962C8B-B14F-4D97-AF65-F5344CB8AC3E}">
        <p14:creationId xmlns:p14="http://schemas.microsoft.com/office/powerpoint/2010/main" val="753010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18" y="208723"/>
            <a:ext cx="11499574" cy="6281529"/>
          </a:xfrm>
        </p:spPr>
        <p:txBody>
          <a:bodyPr>
            <a:normAutofit lnSpcReduction="10000"/>
          </a:bodyPr>
          <a:lstStyle/>
          <a:p>
            <a:pPr marL="0" indent="0" algn="ctr">
              <a:buNone/>
            </a:pPr>
            <a:r>
              <a:rPr lang="en-US" sz="4800" b="1" dirty="0">
                <a:solidFill>
                  <a:schemeClr val="tx2"/>
                </a:solidFill>
              </a:rPr>
              <a:t>Business Objectives</a:t>
            </a:r>
            <a:endParaRPr lang="en-US" sz="4800" dirty="0">
              <a:solidFill>
                <a:schemeClr val="tx2"/>
              </a:solidFill>
            </a:endParaRPr>
          </a:p>
          <a:p>
            <a:pPr marL="0" indent="0">
              <a:buNone/>
            </a:pPr>
            <a:endParaRPr lang="en-US" dirty="0"/>
          </a:p>
          <a:p>
            <a:r>
              <a:rPr lang="en-US" dirty="0"/>
              <a:t>Business objectives are </a:t>
            </a:r>
            <a:r>
              <a:rPr lang="en-US" dirty="0" smtClean="0"/>
              <a:t>what </a:t>
            </a:r>
            <a:r>
              <a:rPr lang="en-US" dirty="0"/>
              <a:t>a business wants to get accomplished over a specified period of time. The general believe is that a business has a singular objective, which is to make profit and protect the interest of its owners</a:t>
            </a:r>
            <a:r>
              <a:rPr lang="en-US" dirty="0" smtClean="0"/>
              <a:t>.</a:t>
            </a:r>
          </a:p>
          <a:p>
            <a:pPr marL="0" indent="0" algn="ctr">
              <a:buNone/>
            </a:pPr>
            <a:r>
              <a:rPr lang="en-US" b="1" dirty="0"/>
              <a:t>Importance of Business </a:t>
            </a:r>
            <a:r>
              <a:rPr lang="en-US" b="1" dirty="0" smtClean="0"/>
              <a:t>Objectives</a:t>
            </a:r>
            <a:endParaRPr lang="en-US" dirty="0"/>
          </a:p>
          <a:p>
            <a:pPr marL="0" indent="0" algn="just">
              <a:buNone/>
            </a:pPr>
            <a:r>
              <a:rPr lang="en-US" dirty="0"/>
              <a:t>Objectives are the ends which business desires to attain. Objectives are important because they</a:t>
            </a:r>
            <a:r>
              <a:rPr lang="en-US" dirty="0" smtClean="0"/>
              <a:t>:</a:t>
            </a:r>
          </a:p>
          <a:p>
            <a:pPr marL="0" indent="0" algn="just">
              <a:buNone/>
            </a:pPr>
            <a:endParaRPr lang="en-US" dirty="0"/>
          </a:p>
          <a:p>
            <a:pPr marL="0" lvl="0" indent="0">
              <a:buNone/>
            </a:pPr>
            <a:r>
              <a:rPr lang="en-US" dirty="0" smtClean="0"/>
              <a:t>(a) Indicate </a:t>
            </a:r>
            <a:r>
              <a:rPr lang="en-US" dirty="0"/>
              <a:t>the purpose of the business and therefore justify the </a:t>
            </a:r>
            <a:r>
              <a:rPr lang="en-US" dirty="0" smtClean="0"/>
              <a:t>very     </a:t>
            </a:r>
            <a:r>
              <a:rPr lang="en-US" dirty="0"/>
              <a:t> </a:t>
            </a:r>
            <a:r>
              <a:rPr lang="en-US" dirty="0" smtClean="0"/>
              <a:t>    	existence </a:t>
            </a:r>
            <a:r>
              <a:rPr lang="en-US" dirty="0"/>
              <a:t>of the enterprise.</a:t>
            </a:r>
          </a:p>
          <a:p>
            <a:pPr marL="0" lvl="0" indent="0">
              <a:buNone/>
            </a:pPr>
            <a:r>
              <a:rPr lang="en-US" dirty="0" smtClean="0"/>
              <a:t>(b) They </a:t>
            </a:r>
            <a:r>
              <a:rPr lang="en-US" dirty="0"/>
              <a:t>provide direction for the operations of the enterprise.</a:t>
            </a:r>
          </a:p>
          <a:p>
            <a:pPr marL="0" lvl="0" indent="0">
              <a:buNone/>
            </a:pPr>
            <a:r>
              <a:rPr lang="en-US" dirty="0" smtClean="0"/>
              <a:t>(c) They </a:t>
            </a:r>
            <a:r>
              <a:rPr lang="en-US" dirty="0"/>
              <a:t>set standards for control of the business activities.</a:t>
            </a:r>
          </a:p>
          <a:p>
            <a:pPr marL="0" indent="0">
              <a:buNone/>
            </a:pPr>
            <a:r>
              <a:rPr lang="en-US" dirty="0" smtClean="0"/>
              <a:t>(d) They </a:t>
            </a:r>
            <a:r>
              <a:rPr lang="en-US" dirty="0"/>
              <a:t>help to coordinate decisions making by managers.</a:t>
            </a:r>
          </a:p>
        </p:txBody>
      </p:sp>
    </p:spTree>
    <p:extLst>
      <p:ext uri="{BB962C8B-B14F-4D97-AF65-F5344CB8AC3E}">
        <p14:creationId xmlns:p14="http://schemas.microsoft.com/office/powerpoint/2010/main" val="149536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911"/>
            <a:ext cx="10515600" cy="566669"/>
          </a:xfrm>
        </p:spPr>
        <p:txBody>
          <a:bodyPr>
            <a:normAutofit fontScale="90000"/>
          </a:bodyPr>
          <a:lstStyle/>
          <a:p>
            <a:r>
              <a:rPr lang="en-US" b="1" i="1" dirty="0" smtClean="0">
                <a:solidFill>
                  <a:srgbClr val="FF0000"/>
                </a:solidFill>
                <a:latin typeface="Cambria" panose="02040503050406030204" pitchFamily="18" charset="0"/>
                <a:ea typeface="Calibri" panose="020F0502020204030204" pitchFamily="34" charset="0"/>
                <a:cs typeface="Times New Roman" panose="02020603050405020304" pitchFamily="18" charset="0"/>
              </a:rPr>
              <a:t>              </a:t>
            </a:r>
            <a:br>
              <a:rPr lang="en-US" b="1" i="1" dirty="0" smtClean="0">
                <a:solidFill>
                  <a:srgbClr val="FF0000"/>
                </a:solidFill>
                <a:latin typeface="Cambria" panose="02040503050406030204" pitchFamily="18" charset="0"/>
                <a:ea typeface="Calibri" panose="020F0502020204030204" pitchFamily="34" charset="0"/>
                <a:cs typeface="Times New Roman" panose="02020603050405020304" pitchFamily="18" charset="0"/>
              </a:rPr>
            </a:br>
            <a:r>
              <a:rPr lang="en-US" b="1" i="1" dirty="0">
                <a:solidFill>
                  <a:srgbClr val="FF0000"/>
                </a:solidFill>
                <a:latin typeface="Cambria" panose="02040503050406030204" pitchFamily="18" charset="0"/>
                <a:ea typeface="Calibri" panose="020F0502020204030204" pitchFamily="34" charset="0"/>
                <a:cs typeface="Times New Roman" panose="02020603050405020304" pitchFamily="18" charset="0"/>
              </a:rPr>
              <a:t> </a:t>
            </a:r>
            <a:r>
              <a:rPr lang="en-US" b="1" i="1" dirty="0" smtClean="0">
                <a:solidFill>
                  <a:srgbClr val="FF0000"/>
                </a:solidFill>
                <a:latin typeface="Cambria" panose="02040503050406030204" pitchFamily="18" charset="0"/>
                <a:ea typeface="Calibri" panose="020F0502020204030204" pitchFamily="34" charset="0"/>
                <a:cs typeface="Times New Roman" panose="02020603050405020304" pitchFamily="18" charset="0"/>
              </a:rPr>
              <a:t>              WHAT </a:t>
            </a:r>
            <a:r>
              <a:rPr lang="en-US" b="1" i="1" dirty="0">
                <a:solidFill>
                  <a:srgbClr val="FF0000"/>
                </a:solidFill>
                <a:latin typeface="Cambria" panose="02040503050406030204" pitchFamily="18" charset="0"/>
                <a:ea typeface="Calibri" panose="020F0502020204030204" pitchFamily="34" charset="0"/>
                <a:cs typeface="Times New Roman" panose="02020603050405020304" pitchFamily="18" charset="0"/>
              </a:rPr>
              <a:t>ARE NEEDS AND WANTS?</a:t>
            </a:r>
            <a:r>
              <a:rPr lang="en-US" sz="20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r>
            <a:br>
              <a:rPr lang="en-US" sz="20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360608" y="746975"/>
            <a:ext cx="10993192" cy="5429988"/>
          </a:xfrm>
        </p:spPr>
        <p:txBody>
          <a:bodyPr>
            <a:normAutofit lnSpcReduction="10000"/>
          </a:bodyPr>
          <a:lstStyle/>
          <a:p>
            <a:r>
              <a:rPr lang="en-US" dirty="0"/>
              <a:t>To know what business is, one needs to understand some basic concepts such as, wants, needs, goods and services. </a:t>
            </a:r>
          </a:p>
          <a:p>
            <a:endParaRPr lang="en-US" dirty="0"/>
          </a:p>
          <a:p>
            <a:pPr marL="342900" indent="-342900" algn="just">
              <a:lnSpc>
                <a:spcPct val="100000"/>
              </a:lnSpc>
              <a:buFont typeface="Wingdings" panose="05000000000000000000" pitchFamily="2" charset="2"/>
              <a:buChar char="v"/>
            </a:pPr>
            <a:r>
              <a:rPr lang="en-US" b="1" dirty="0"/>
              <a:t>Wants</a:t>
            </a:r>
            <a:r>
              <a:rPr lang="en-US" dirty="0"/>
              <a:t> – are things you wish you could have for instance, you wish to have a jeep car, a job in the oil industry after graduation. These are desires. </a:t>
            </a:r>
          </a:p>
          <a:p>
            <a:pPr marL="342900" indent="-342900" algn="just">
              <a:lnSpc>
                <a:spcPct val="100000"/>
              </a:lnSpc>
              <a:buFont typeface="Wingdings" panose="05000000000000000000" pitchFamily="2" charset="2"/>
              <a:buChar char="v"/>
            </a:pPr>
            <a:r>
              <a:rPr lang="en-US" b="1" dirty="0"/>
              <a:t>Needs</a:t>
            </a:r>
            <a:r>
              <a:rPr lang="en-US" dirty="0"/>
              <a:t> – These are necessities of life. They are things you cannot do without such as food, shelter and clothing. Your needs and wants are translated into goods and services. </a:t>
            </a:r>
          </a:p>
          <a:p>
            <a:pPr marL="342900" indent="-342900" algn="just">
              <a:buFont typeface="Wingdings" panose="05000000000000000000" pitchFamily="2" charset="2"/>
              <a:buChar char="v"/>
            </a:pPr>
            <a:r>
              <a:rPr lang="en-US" b="1" dirty="0"/>
              <a:t>Goods</a:t>
            </a:r>
            <a:r>
              <a:rPr lang="en-US" dirty="0"/>
              <a:t> – These can be physically weight or measured e.g. cars, bicycle</a:t>
            </a:r>
            <a:r>
              <a:rPr lang="en-US" dirty="0" smtClean="0"/>
              <a:t>.</a:t>
            </a:r>
          </a:p>
          <a:p>
            <a:pPr marL="342900" indent="-342900">
              <a:buFont typeface="Wingdings" panose="05000000000000000000" pitchFamily="2" charset="2"/>
              <a:buChar char="v"/>
            </a:pPr>
            <a:r>
              <a:rPr lang="en-US" b="1" dirty="0"/>
              <a:t>Services </a:t>
            </a:r>
            <a:r>
              <a:rPr lang="en-US" b="1" dirty="0" smtClean="0"/>
              <a:t>– A</a:t>
            </a:r>
            <a:r>
              <a:rPr lang="en-US" dirty="0" smtClean="0"/>
              <a:t>re tasks </a:t>
            </a:r>
            <a:r>
              <a:rPr lang="en-US" dirty="0"/>
              <a:t>that people or machine performs. For example, A</a:t>
            </a:r>
            <a:br>
              <a:rPr lang="en-US" dirty="0"/>
            </a:br>
            <a:r>
              <a:rPr lang="en-US" dirty="0"/>
              <a:t>doctor attending to your health problem.</a:t>
            </a:r>
            <a:r>
              <a:rPr lang="en-US" dirty="0"/>
              <a:t> </a:t>
            </a:r>
            <a:br>
              <a:rPr lang="en-US" dirty="0"/>
            </a:br>
            <a:endParaRPr lang="en-US" dirty="0"/>
          </a:p>
          <a:p>
            <a:endParaRPr lang="en-US" dirty="0"/>
          </a:p>
        </p:txBody>
      </p:sp>
    </p:spTree>
    <p:extLst>
      <p:ext uri="{BB962C8B-B14F-4D97-AF65-F5344CB8AC3E}">
        <p14:creationId xmlns:p14="http://schemas.microsoft.com/office/powerpoint/2010/main" val="368098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0473" y="211977"/>
            <a:ext cx="10515600" cy="6457763"/>
          </a:xfrm>
        </p:spPr>
        <p:txBody>
          <a:bodyPr>
            <a:normAutofit/>
          </a:bodyPr>
          <a:lstStyle/>
          <a:p>
            <a:pPr marL="0" indent="0" algn="ctr">
              <a:buNone/>
            </a:pPr>
            <a:r>
              <a:rPr lang="en-US" sz="4300" b="1" dirty="0">
                <a:solidFill>
                  <a:schemeClr val="tx2"/>
                </a:solidFill>
              </a:rPr>
              <a:t>Primary Objectives of </a:t>
            </a:r>
            <a:r>
              <a:rPr lang="en-US" sz="4300" b="1" dirty="0" smtClean="0">
                <a:solidFill>
                  <a:schemeClr val="tx2"/>
                </a:solidFill>
              </a:rPr>
              <a:t>Business</a:t>
            </a:r>
          </a:p>
          <a:p>
            <a:pPr marL="0" indent="0" algn="ctr">
              <a:buNone/>
            </a:pPr>
            <a:endParaRPr lang="en-US" sz="4300" dirty="0">
              <a:solidFill>
                <a:schemeClr val="tx2"/>
              </a:solidFill>
            </a:endParaRPr>
          </a:p>
          <a:p>
            <a:pPr marL="0" indent="0" algn="just">
              <a:buNone/>
            </a:pPr>
            <a:r>
              <a:rPr lang="en-US" sz="4000" dirty="0"/>
              <a:t>The main objectives of the business enterprise is to make profit. Profit is a reward to the owners for taking risk of starting the business. Profit is also the source of growth and continued survival of the business enterprise.</a:t>
            </a:r>
          </a:p>
          <a:p>
            <a:pPr marL="0" indent="0">
              <a:buNone/>
            </a:pPr>
            <a:endParaRPr lang="en-US" dirty="0"/>
          </a:p>
        </p:txBody>
      </p:sp>
    </p:spTree>
    <p:extLst>
      <p:ext uri="{BB962C8B-B14F-4D97-AF65-F5344CB8AC3E}">
        <p14:creationId xmlns:p14="http://schemas.microsoft.com/office/powerpoint/2010/main" val="4119022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6530" y="606287"/>
            <a:ext cx="10787270" cy="6440556"/>
          </a:xfrm>
        </p:spPr>
        <p:txBody>
          <a:bodyPr>
            <a:normAutofit lnSpcReduction="10000"/>
          </a:bodyPr>
          <a:lstStyle/>
          <a:p>
            <a:pPr marL="0" indent="0" algn="ctr">
              <a:buNone/>
            </a:pPr>
            <a:r>
              <a:rPr lang="en-US" sz="3500" b="1" dirty="0">
                <a:solidFill>
                  <a:schemeClr val="tx2"/>
                </a:solidFill>
              </a:rPr>
              <a:t>The Secondary Objectives of a </a:t>
            </a:r>
            <a:r>
              <a:rPr lang="en-US" sz="3500" b="1" dirty="0" smtClean="0">
                <a:solidFill>
                  <a:schemeClr val="tx2"/>
                </a:solidFill>
              </a:rPr>
              <a:t>Business</a:t>
            </a:r>
          </a:p>
          <a:p>
            <a:pPr marL="0" indent="0" algn="ctr">
              <a:buNone/>
            </a:pPr>
            <a:endParaRPr lang="en-US" sz="3500" dirty="0">
              <a:solidFill>
                <a:schemeClr val="tx2"/>
              </a:solidFill>
            </a:endParaRPr>
          </a:p>
          <a:p>
            <a:pPr marL="0" indent="0" algn="just">
              <a:buNone/>
            </a:pPr>
            <a:r>
              <a:rPr lang="en-US" sz="3600" dirty="0"/>
              <a:t>The secondary objectives of a business are as follows:</a:t>
            </a:r>
          </a:p>
          <a:p>
            <a:pPr algn="just">
              <a:buFont typeface="Wingdings" panose="05000000000000000000" pitchFamily="2" charset="2"/>
              <a:buChar char="v"/>
            </a:pPr>
            <a:r>
              <a:rPr lang="en-US" sz="3600" b="1" dirty="0"/>
              <a:t>Productivity</a:t>
            </a:r>
            <a:r>
              <a:rPr lang="en-US" sz="3600" dirty="0"/>
              <a:t> – This shows the extent to which a business concern is able to utilize a given set of resources to attain the highest or a predetermined value of output. The pre-determined value of output is usually a target set by the organization.</a:t>
            </a:r>
          </a:p>
          <a:p>
            <a:pPr algn="just">
              <a:buFont typeface="Wingdings" panose="05000000000000000000" pitchFamily="2" charset="2"/>
              <a:buChar char="v"/>
            </a:pPr>
            <a:r>
              <a:rPr lang="en-US" sz="3600" b="1" dirty="0"/>
              <a:t>Innovation</a:t>
            </a:r>
            <a:r>
              <a:rPr lang="en-US" sz="3600" dirty="0"/>
              <a:t> – This a strategic objective to satisfy the needs of consumers better than its competitors by involving itself in the introduction of new products, new methods of production and distribution. </a:t>
            </a:r>
          </a:p>
        </p:txBody>
      </p:sp>
    </p:spTree>
    <p:extLst>
      <p:ext uri="{BB962C8B-B14F-4D97-AF65-F5344CB8AC3E}">
        <p14:creationId xmlns:p14="http://schemas.microsoft.com/office/powerpoint/2010/main" val="2139905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Shareholders satisfaction</a:t>
            </a:r>
            <a:r>
              <a:rPr lang="en-US" dirty="0"/>
              <a:t> – This occurs when the business seeks ways to improve on </a:t>
            </a:r>
            <a:r>
              <a:rPr lang="en-US" dirty="0" smtClean="0"/>
              <a:t>returns </a:t>
            </a:r>
            <a:r>
              <a:rPr lang="en-US" dirty="0"/>
              <a:t>on investment as well as reduce their risks. The shareholders expect </a:t>
            </a:r>
            <a:r>
              <a:rPr lang="en-US" dirty="0" smtClean="0"/>
              <a:t>robust </a:t>
            </a:r>
            <a:r>
              <a:rPr lang="en-US" dirty="0"/>
              <a:t>dividends and when this is met, they become happy.</a:t>
            </a:r>
          </a:p>
          <a:p>
            <a:pPr lvl="0"/>
            <a:endParaRPr lang="en-US" b="1" dirty="0" smtClean="0"/>
          </a:p>
          <a:p>
            <a:pPr lvl="0"/>
            <a:r>
              <a:rPr lang="en-US" b="1" dirty="0" smtClean="0"/>
              <a:t>Employee </a:t>
            </a:r>
            <a:r>
              <a:rPr lang="en-US" b="1" dirty="0"/>
              <a:t>satisfaction </a:t>
            </a:r>
            <a:r>
              <a:rPr lang="en-US" dirty="0"/>
              <a:t>– The business must look for ways of improving the welfare of employees to make them more productive.</a:t>
            </a:r>
          </a:p>
          <a:p>
            <a:pPr marL="0" indent="0">
              <a:buNone/>
            </a:pPr>
            <a:endParaRPr lang="en-US" dirty="0"/>
          </a:p>
        </p:txBody>
      </p:sp>
    </p:spTree>
    <p:extLst>
      <p:ext uri="{BB962C8B-B14F-4D97-AF65-F5344CB8AC3E}">
        <p14:creationId xmlns:p14="http://schemas.microsoft.com/office/powerpoint/2010/main" val="1433857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Positive public image </a:t>
            </a:r>
            <a:r>
              <a:rPr lang="en-US" dirty="0"/>
              <a:t>– When the business enjoys a positive public image, they are in position to obtain resources on </a:t>
            </a:r>
            <a:r>
              <a:rPr lang="en-US" dirty="0" err="1"/>
              <a:t>favourable</a:t>
            </a:r>
            <a:r>
              <a:rPr lang="en-US" dirty="0"/>
              <a:t> terms. A positive image can only be achieved when the business produces and distribute high quality products or services as well as striving to project itself as an organization that cares about its employees, the community and other social responsibility expectations.</a:t>
            </a:r>
          </a:p>
          <a:p>
            <a:pPr marL="0" indent="0">
              <a:buNone/>
            </a:pPr>
            <a:endParaRPr lang="en-US" dirty="0"/>
          </a:p>
        </p:txBody>
      </p:sp>
    </p:spTree>
    <p:extLst>
      <p:ext uri="{BB962C8B-B14F-4D97-AF65-F5344CB8AC3E}">
        <p14:creationId xmlns:p14="http://schemas.microsoft.com/office/powerpoint/2010/main" val="3318987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325" y="356738"/>
            <a:ext cx="10515600" cy="6210338"/>
          </a:xfrm>
        </p:spPr>
        <p:txBody>
          <a:bodyPr>
            <a:normAutofit fontScale="92500" lnSpcReduction="10000"/>
          </a:bodyPr>
          <a:lstStyle/>
          <a:p>
            <a:pPr marL="0" indent="0" algn="ctr">
              <a:buNone/>
            </a:pPr>
            <a:r>
              <a:rPr lang="en-US" sz="3600" b="1" dirty="0">
                <a:solidFill>
                  <a:schemeClr val="tx2"/>
                </a:solidFill>
              </a:rPr>
              <a:t>Classification of Business Objectives</a:t>
            </a:r>
            <a:endParaRPr lang="en-US" sz="3600" dirty="0">
              <a:solidFill>
                <a:schemeClr val="tx2"/>
              </a:solidFill>
            </a:endParaRPr>
          </a:p>
          <a:p>
            <a:endParaRPr lang="en-US" dirty="0"/>
          </a:p>
          <a:p>
            <a:pPr marL="0" indent="0">
              <a:buNone/>
            </a:pPr>
            <a:r>
              <a:rPr lang="en-US" sz="3600" dirty="0"/>
              <a:t>The objectives of the business also need to aim at contributing to national goals and aspirations as well as international development. The objectives of business can therefore be classified as follows</a:t>
            </a:r>
            <a:r>
              <a:rPr lang="en-US" sz="3600" dirty="0" smtClean="0"/>
              <a:t>:</a:t>
            </a:r>
          </a:p>
          <a:p>
            <a:pPr marL="0" indent="0">
              <a:buNone/>
            </a:pPr>
            <a:endParaRPr lang="en-US" sz="3600" dirty="0"/>
          </a:p>
          <a:p>
            <a:pPr lvl="0"/>
            <a:r>
              <a:rPr lang="en-US" sz="3600" dirty="0"/>
              <a:t>Economic Objectives</a:t>
            </a:r>
          </a:p>
          <a:p>
            <a:pPr lvl="0"/>
            <a:r>
              <a:rPr lang="en-US" sz="3600" dirty="0"/>
              <a:t>Social Objectives</a:t>
            </a:r>
          </a:p>
          <a:p>
            <a:pPr lvl="0"/>
            <a:r>
              <a:rPr lang="en-US" sz="3600" dirty="0"/>
              <a:t>Human Objectives</a:t>
            </a:r>
          </a:p>
          <a:p>
            <a:pPr lvl="0"/>
            <a:r>
              <a:rPr lang="en-US" sz="3600" dirty="0"/>
              <a:t>National Objectives</a:t>
            </a:r>
          </a:p>
          <a:p>
            <a:pPr lvl="0"/>
            <a:r>
              <a:rPr lang="en-US" sz="3600" dirty="0"/>
              <a:t>Global </a:t>
            </a:r>
            <a:r>
              <a:rPr lang="en-US" sz="3600" dirty="0" smtClean="0"/>
              <a:t>Objectives</a:t>
            </a:r>
            <a:endParaRPr lang="en-US" sz="3600" dirty="0"/>
          </a:p>
        </p:txBody>
      </p:sp>
    </p:spTree>
    <p:extLst>
      <p:ext uri="{BB962C8B-B14F-4D97-AF65-F5344CB8AC3E}">
        <p14:creationId xmlns:p14="http://schemas.microsoft.com/office/powerpoint/2010/main" val="303150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2746" y="29098"/>
            <a:ext cx="10515600" cy="6554582"/>
          </a:xfrm>
        </p:spPr>
        <p:txBody>
          <a:bodyPr>
            <a:normAutofit/>
          </a:bodyPr>
          <a:lstStyle/>
          <a:p>
            <a:pPr marL="0" indent="0">
              <a:buNone/>
            </a:pPr>
            <a:endParaRPr lang="en-US" sz="3200" dirty="0" smtClean="0">
              <a:solidFill>
                <a:schemeClr val="tx2"/>
              </a:solidFill>
            </a:endParaRPr>
          </a:p>
          <a:p>
            <a:pPr marL="0" indent="0">
              <a:buNone/>
            </a:pPr>
            <a:endParaRPr lang="en-US" sz="3200" dirty="0">
              <a:solidFill>
                <a:schemeClr val="tx2"/>
              </a:solidFill>
            </a:endParaRPr>
          </a:p>
          <a:p>
            <a:pPr marL="0" indent="0" algn="ctr">
              <a:buNone/>
            </a:pPr>
            <a:r>
              <a:rPr lang="en-US" sz="3200" dirty="0" smtClean="0">
                <a:solidFill>
                  <a:schemeClr val="tx2"/>
                </a:solidFill>
              </a:rPr>
              <a:t>We </a:t>
            </a:r>
            <a:r>
              <a:rPr lang="en-US" sz="3200" dirty="0">
                <a:solidFill>
                  <a:schemeClr val="tx2"/>
                </a:solidFill>
              </a:rPr>
              <a:t>can now go on and discuss these objectives individually.</a:t>
            </a:r>
          </a:p>
          <a:p>
            <a:pPr marL="0" indent="0">
              <a:buNone/>
            </a:pPr>
            <a:r>
              <a:rPr lang="en-US" dirty="0"/>
              <a:t> </a:t>
            </a:r>
          </a:p>
          <a:p>
            <a:pPr>
              <a:buFont typeface="Wingdings" panose="05000000000000000000" pitchFamily="2" charset="2"/>
              <a:buChar char="v"/>
            </a:pPr>
            <a:r>
              <a:rPr lang="en-US" i="1" dirty="0"/>
              <a:t>Economic Objectives</a:t>
            </a:r>
            <a:r>
              <a:rPr lang="en-US" dirty="0"/>
              <a:t>: In essence deals with profit earning motive and those factors with direct impact on the profit-earning objective of business. Some of the major economic objectives of business are</a:t>
            </a:r>
            <a:r>
              <a:rPr lang="en-US" dirty="0" smtClean="0"/>
              <a:t>:</a:t>
            </a:r>
            <a:endParaRPr lang="en-US" dirty="0"/>
          </a:p>
          <a:p>
            <a:pPr marL="0" lvl="0" indent="0">
              <a:buNone/>
            </a:pPr>
            <a:r>
              <a:rPr lang="en-US" dirty="0" smtClean="0"/>
              <a:t>(a)Earning </a:t>
            </a:r>
            <a:r>
              <a:rPr lang="en-US" dirty="0"/>
              <a:t>of adequate profits</a:t>
            </a:r>
          </a:p>
          <a:p>
            <a:pPr marL="0" indent="0">
              <a:buNone/>
            </a:pPr>
            <a:r>
              <a:rPr lang="en-US" dirty="0" smtClean="0"/>
              <a:t>(b)Exploring </a:t>
            </a:r>
            <a:r>
              <a:rPr lang="en-US" dirty="0"/>
              <a:t>new markets and </a:t>
            </a:r>
            <a:r>
              <a:rPr lang="en-US" dirty="0" smtClean="0"/>
              <a:t>creation </a:t>
            </a:r>
            <a:r>
              <a:rPr lang="en-US" dirty="0"/>
              <a:t>of more </a:t>
            </a:r>
            <a:r>
              <a:rPr lang="en-US" dirty="0" smtClean="0"/>
              <a:t>customers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654362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5922"/>
            <a:ext cx="10515600" cy="5511041"/>
          </a:xfrm>
        </p:spPr>
        <p:txBody>
          <a:bodyPr/>
          <a:lstStyle/>
          <a:p>
            <a:pPr>
              <a:buFont typeface="Wingdings" panose="05000000000000000000" pitchFamily="2" charset="2"/>
              <a:buChar char="v"/>
            </a:pPr>
            <a:endParaRPr lang="en-US" i="1" dirty="0" smtClean="0"/>
          </a:p>
          <a:p>
            <a:pPr>
              <a:buFont typeface="Wingdings" panose="05000000000000000000" pitchFamily="2" charset="2"/>
              <a:buChar char="v"/>
            </a:pPr>
            <a:endParaRPr lang="en-US" i="1" dirty="0"/>
          </a:p>
          <a:p>
            <a:pPr algn="just">
              <a:buFont typeface="Wingdings" panose="05000000000000000000" pitchFamily="2" charset="2"/>
              <a:buChar char="v"/>
            </a:pPr>
            <a:r>
              <a:rPr lang="en-US" sz="3600" i="1" dirty="0" smtClean="0"/>
              <a:t>Social </a:t>
            </a:r>
            <a:r>
              <a:rPr lang="en-US" sz="3600" i="1" dirty="0"/>
              <a:t>Objectives</a:t>
            </a:r>
            <a:r>
              <a:rPr lang="en-US" sz="3600" dirty="0"/>
              <a:t>: These are objectives which are desired to be achieved for the benefits of the society. Some of the main social objectives are as follows</a:t>
            </a:r>
            <a:r>
              <a:rPr lang="en-US" sz="3600" dirty="0" smtClean="0"/>
              <a:t>:</a:t>
            </a:r>
          </a:p>
          <a:p>
            <a:pPr marL="0" indent="0" algn="just">
              <a:buNone/>
            </a:pPr>
            <a:endParaRPr lang="en-US" sz="3600" dirty="0"/>
          </a:p>
          <a:p>
            <a:pPr marL="0" lvl="0" indent="0" algn="just">
              <a:buNone/>
            </a:pPr>
            <a:r>
              <a:rPr lang="en-US" sz="3600" dirty="0"/>
              <a:t>(a) Contributions towards the general welfare and </a:t>
            </a:r>
            <a:r>
              <a:rPr lang="en-US" sz="3600" dirty="0" smtClean="0"/>
              <a:t> 	</a:t>
            </a:r>
            <a:r>
              <a:rPr lang="en-US" sz="3600" dirty="0" err="1" smtClean="0"/>
              <a:t>upliftment</a:t>
            </a:r>
            <a:r>
              <a:rPr lang="en-US" sz="3600" dirty="0" smtClean="0"/>
              <a:t> </a:t>
            </a:r>
            <a:r>
              <a:rPr lang="en-US" sz="3600" dirty="0"/>
              <a:t>of the    	society</a:t>
            </a:r>
          </a:p>
          <a:p>
            <a:pPr marL="0" lvl="0" indent="0" algn="just">
              <a:buNone/>
            </a:pPr>
            <a:r>
              <a:rPr lang="en-US" sz="3600" dirty="0"/>
              <a:t>(b) Ensuring fair return to the investors of the business</a:t>
            </a:r>
          </a:p>
          <a:p>
            <a:endParaRPr lang="en-US" dirty="0"/>
          </a:p>
        </p:txBody>
      </p:sp>
    </p:spTree>
    <p:extLst>
      <p:ext uri="{BB962C8B-B14F-4D97-AF65-F5344CB8AC3E}">
        <p14:creationId xmlns:p14="http://schemas.microsoft.com/office/powerpoint/2010/main" val="7947807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objectives:</a:t>
            </a:r>
            <a:endParaRPr lang="en-US" dirty="0"/>
          </a:p>
        </p:txBody>
      </p:sp>
      <p:sp>
        <p:nvSpPr>
          <p:cNvPr id="3" name="Content Placeholder 2"/>
          <p:cNvSpPr>
            <a:spLocks noGrp="1"/>
          </p:cNvSpPr>
          <p:nvPr>
            <p:ph idx="1"/>
          </p:nvPr>
        </p:nvSpPr>
        <p:spPr/>
        <p:txBody>
          <a:bodyPr/>
          <a:lstStyle/>
          <a:p>
            <a:pPr lvl="0"/>
            <a:r>
              <a:rPr lang="en-US" dirty="0"/>
              <a:t>Taking steps in the direction of consumer education</a:t>
            </a:r>
          </a:p>
          <a:p>
            <a:pPr lvl="0"/>
            <a:r>
              <a:rPr lang="en-US" dirty="0"/>
              <a:t>Conserving natural resources, wild life and protecting the environment</a:t>
            </a:r>
          </a:p>
          <a:p>
            <a:pPr lvl="0"/>
            <a:r>
              <a:rPr lang="en-US" dirty="0"/>
              <a:t>Avoidance of unfair practices such as hoarding, black-marketing and over-charging etc.</a:t>
            </a:r>
          </a:p>
          <a:p>
            <a:pPr lvl="0"/>
            <a:r>
              <a:rPr lang="en-US" dirty="0"/>
              <a:t>Making goods and services available at affordable prices</a:t>
            </a:r>
          </a:p>
          <a:p>
            <a:pPr lvl="0"/>
            <a:r>
              <a:rPr lang="en-US" dirty="0"/>
              <a:t>Ensuring production and supply of good quality goods and services to the society.</a:t>
            </a:r>
          </a:p>
          <a:p>
            <a:pPr marL="0" indent="0">
              <a:buNone/>
            </a:pPr>
            <a:r>
              <a:rPr lang="en-US" dirty="0"/>
              <a:t> </a:t>
            </a:r>
          </a:p>
          <a:p>
            <a:endParaRPr lang="en-US" dirty="0"/>
          </a:p>
        </p:txBody>
      </p:sp>
    </p:spTree>
    <p:extLst>
      <p:ext uri="{BB962C8B-B14F-4D97-AF65-F5344CB8AC3E}">
        <p14:creationId xmlns:p14="http://schemas.microsoft.com/office/powerpoint/2010/main" val="1103034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715" y="233494"/>
            <a:ext cx="10515600" cy="6296398"/>
          </a:xfrm>
        </p:spPr>
        <p:txBody>
          <a:bodyPr>
            <a:normAutofit/>
          </a:bodyPr>
          <a:lstStyle/>
          <a:p>
            <a:pPr>
              <a:buFont typeface="Wingdings" panose="05000000000000000000" pitchFamily="2" charset="2"/>
              <a:buChar char="v"/>
            </a:pPr>
            <a:endParaRPr lang="en-US" i="1" dirty="0" smtClean="0"/>
          </a:p>
          <a:p>
            <a:pPr>
              <a:buFont typeface="Wingdings" panose="05000000000000000000" pitchFamily="2" charset="2"/>
              <a:buChar char="v"/>
            </a:pPr>
            <a:endParaRPr lang="en-US" i="1" dirty="0"/>
          </a:p>
          <a:p>
            <a:pPr>
              <a:buFont typeface="Wingdings" panose="05000000000000000000" pitchFamily="2" charset="2"/>
              <a:buChar char="v"/>
            </a:pPr>
            <a:r>
              <a:rPr lang="en-US" i="1" dirty="0" smtClean="0"/>
              <a:t>Human </a:t>
            </a:r>
            <a:r>
              <a:rPr lang="en-US" i="1" dirty="0"/>
              <a:t>Objectives</a:t>
            </a:r>
            <a:r>
              <a:rPr lang="en-US" dirty="0"/>
              <a:t>: These refers to the objectives of protecting the interest of its employees and their welfare such as</a:t>
            </a:r>
            <a:r>
              <a:rPr lang="en-US" dirty="0" smtClean="0"/>
              <a:t>:</a:t>
            </a:r>
          </a:p>
          <a:p>
            <a:pPr marL="0" indent="0">
              <a:buNone/>
            </a:pPr>
            <a:endParaRPr lang="en-US" dirty="0"/>
          </a:p>
          <a:p>
            <a:pPr marL="0" lvl="0" indent="0">
              <a:buNone/>
            </a:pPr>
            <a:r>
              <a:rPr lang="en-US" dirty="0" smtClean="0"/>
              <a:t>(a) Providing </a:t>
            </a:r>
            <a:r>
              <a:rPr lang="en-US" dirty="0"/>
              <a:t>fair remuneration and incentives to the employees</a:t>
            </a:r>
          </a:p>
          <a:p>
            <a:pPr marL="0" lvl="0" indent="0">
              <a:buNone/>
            </a:pPr>
            <a:r>
              <a:rPr lang="en-US" dirty="0" smtClean="0"/>
              <a:t>(b) Arrangement </a:t>
            </a:r>
            <a:r>
              <a:rPr lang="en-US" dirty="0"/>
              <a:t>of better working conditions and good work environment for the </a:t>
            </a:r>
            <a:r>
              <a:rPr lang="en-US" dirty="0" smtClean="0"/>
              <a:t>employees</a:t>
            </a:r>
          </a:p>
          <a:p>
            <a:pPr marL="0" lvl="0" indent="0">
              <a:buNone/>
            </a:pPr>
            <a:endParaRPr lang="en-US" dirty="0"/>
          </a:p>
          <a:p>
            <a:pPr marL="0" indent="0">
              <a:buNone/>
            </a:pPr>
            <a:endParaRPr lang="en-US" dirty="0"/>
          </a:p>
        </p:txBody>
      </p:sp>
    </p:spTree>
    <p:extLst>
      <p:ext uri="{BB962C8B-B14F-4D97-AF65-F5344CB8AC3E}">
        <p14:creationId xmlns:p14="http://schemas.microsoft.com/office/powerpoint/2010/main" val="26898665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Ensuring job satisfaction by providing interesting and challenging job</a:t>
            </a:r>
          </a:p>
          <a:p>
            <a:pPr lvl="0"/>
            <a:r>
              <a:rPr lang="en-US" dirty="0"/>
              <a:t>Providing opportunity for the employees to advance on the job</a:t>
            </a:r>
          </a:p>
          <a:p>
            <a:pPr lvl="0"/>
            <a:r>
              <a:rPr lang="en-US" dirty="0"/>
              <a:t>Organizing training and development </a:t>
            </a:r>
            <a:r>
              <a:rPr lang="en-US" dirty="0" err="1"/>
              <a:t>programmes</a:t>
            </a:r>
            <a:r>
              <a:rPr lang="en-US" dirty="0"/>
              <a:t> for growth of the employees</a:t>
            </a:r>
          </a:p>
          <a:p>
            <a:pPr lvl="0"/>
            <a:r>
              <a:rPr lang="en-US" dirty="0"/>
              <a:t>Providing employment to the under-privileged class of the society and people who are physically and mentally challenged.</a:t>
            </a:r>
          </a:p>
          <a:p>
            <a:pPr marL="0" indent="0">
              <a:buNone/>
            </a:pPr>
            <a:r>
              <a:rPr lang="en-US" dirty="0"/>
              <a:t> </a:t>
            </a:r>
          </a:p>
          <a:p>
            <a:endParaRPr lang="en-US" dirty="0"/>
          </a:p>
        </p:txBody>
      </p:sp>
    </p:spTree>
    <p:extLst>
      <p:ext uri="{BB962C8B-B14F-4D97-AF65-F5344CB8AC3E}">
        <p14:creationId xmlns:p14="http://schemas.microsoft.com/office/powerpoint/2010/main" val="4142908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660" y="92474"/>
            <a:ext cx="11121887" cy="6039969"/>
          </a:xfrm>
        </p:spPr>
        <p:txBody>
          <a:bodyPr>
            <a:noAutofit/>
          </a:bodyPr>
          <a:lstStyle/>
          <a:p>
            <a:pPr marL="0" indent="0" algn="ctr">
              <a:buNone/>
            </a:pPr>
            <a:r>
              <a:rPr lang="en-US" sz="5400" b="1" dirty="0">
                <a:solidFill>
                  <a:schemeClr val="tx2"/>
                </a:solidFill>
              </a:rPr>
              <a:t>Characteristics of </a:t>
            </a:r>
            <a:r>
              <a:rPr lang="en-US" sz="5400" b="1" dirty="0" smtClean="0">
                <a:solidFill>
                  <a:schemeClr val="tx2"/>
                </a:solidFill>
              </a:rPr>
              <a:t>Business</a:t>
            </a:r>
            <a:endParaRPr lang="en-US" sz="3600" dirty="0"/>
          </a:p>
          <a:p>
            <a:pPr marL="0" lvl="0" indent="0" algn="just">
              <a:buNone/>
            </a:pPr>
            <a:r>
              <a:rPr lang="en-US" sz="3600" dirty="0" smtClean="0"/>
              <a:t>1. Business </a:t>
            </a:r>
            <a:r>
              <a:rPr lang="en-US" sz="3600" dirty="0"/>
              <a:t>involves an engagement in manufacturing or buying and selling of goods and services.</a:t>
            </a:r>
          </a:p>
          <a:p>
            <a:pPr marL="0" lvl="0" indent="0" algn="just">
              <a:buNone/>
            </a:pPr>
            <a:r>
              <a:rPr lang="en-US" sz="3600" dirty="0" smtClean="0"/>
              <a:t>2. Business </a:t>
            </a:r>
            <a:r>
              <a:rPr lang="en-US" sz="3600" dirty="0"/>
              <a:t>has to be continuous to be regarded as such, single one off transaction cannot be regarded as a business. For example, if a man sells his house to meet his financial needs, that is not regarded as a business, it is just a single transaction. </a:t>
            </a:r>
            <a:endParaRPr lang="en-US" sz="3600" dirty="0" smtClean="0"/>
          </a:p>
          <a:p>
            <a:pPr marL="0" lvl="0" indent="0" algn="just">
              <a:buNone/>
            </a:pPr>
            <a:r>
              <a:rPr lang="en-US" sz="3600" dirty="0" smtClean="0"/>
              <a:t>3. One </a:t>
            </a:r>
            <a:r>
              <a:rPr lang="en-US" sz="3600" dirty="0"/>
              <a:t>of the major attributes of a business is the profit motive. That is the individual is essentially in the activity to make profit to ensure survival and growth.</a:t>
            </a:r>
          </a:p>
          <a:p>
            <a:endParaRPr lang="en-US" sz="3600" dirty="0"/>
          </a:p>
        </p:txBody>
      </p:sp>
    </p:spTree>
    <p:extLst>
      <p:ext uri="{BB962C8B-B14F-4D97-AF65-F5344CB8AC3E}">
        <p14:creationId xmlns:p14="http://schemas.microsoft.com/office/powerpoint/2010/main" val="15587548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8296" y="496956"/>
            <a:ext cx="11075504" cy="6152321"/>
          </a:xfrm>
        </p:spPr>
        <p:txBody>
          <a:bodyPr>
            <a:normAutofit/>
          </a:bodyPr>
          <a:lstStyle/>
          <a:p>
            <a:pPr>
              <a:buFont typeface="Wingdings" panose="05000000000000000000" pitchFamily="2" charset="2"/>
              <a:buChar char="v"/>
            </a:pPr>
            <a:endParaRPr lang="en-US" i="1" dirty="0" smtClean="0"/>
          </a:p>
          <a:p>
            <a:pPr>
              <a:buFont typeface="Wingdings" panose="05000000000000000000" pitchFamily="2" charset="2"/>
              <a:buChar char="v"/>
            </a:pPr>
            <a:endParaRPr lang="en-US" i="1" dirty="0"/>
          </a:p>
          <a:p>
            <a:pPr>
              <a:buFont typeface="Wingdings" panose="05000000000000000000" pitchFamily="2" charset="2"/>
              <a:buChar char="v"/>
            </a:pPr>
            <a:r>
              <a:rPr lang="en-US" i="1" dirty="0" smtClean="0"/>
              <a:t>National </a:t>
            </a:r>
            <a:r>
              <a:rPr lang="en-US" i="1" dirty="0"/>
              <a:t>Objectives</a:t>
            </a:r>
            <a:r>
              <a:rPr lang="en-US" dirty="0"/>
              <a:t>: These are objectives of fulfilling the national goals and aspirations such as:</a:t>
            </a:r>
          </a:p>
          <a:p>
            <a:pPr marL="0" lvl="0" indent="0">
              <a:buNone/>
            </a:pPr>
            <a:r>
              <a:rPr lang="en-US" dirty="0"/>
              <a:t> </a:t>
            </a:r>
            <a:r>
              <a:rPr lang="en-US" dirty="0" smtClean="0"/>
              <a:t>  Creation </a:t>
            </a:r>
            <a:r>
              <a:rPr lang="en-US" dirty="0"/>
              <a:t>of employment opportunities </a:t>
            </a:r>
          </a:p>
          <a:p>
            <a:pPr lvl="0"/>
            <a:r>
              <a:rPr lang="en-US" dirty="0" smtClean="0"/>
              <a:t>Promotion </a:t>
            </a:r>
            <a:r>
              <a:rPr lang="en-US" dirty="0"/>
              <a:t>of social </a:t>
            </a:r>
            <a:r>
              <a:rPr lang="en-US" dirty="0" smtClean="0"/>
              <a:t>justice </a:t>
            </a:r>
          </a:p>
          <a:p>
            <a:pPr lvl="0"/>
            <a:r>
              <a:rPr lang="en-US" dirty="0" smtClean="0"/>
              <a:t>Production </a:t>
            </a:r>
            <a:r>
              <a:rPr lang="en-US" dirty="0"/>
              <a:t>of goods and services in accordance with the national interest and priorities</a:t>
            </a:r>
          </a:p>
          <a:p>
            <a:pPr lvl="0"/>
            <a:r>
              <a:rPr lang="en-US" dirty="0"/>
              <a:t>Helping to maintain law and order by ensuring good industrial relations</a:t>
            </a:r>
          </a:p>
          <a:p>
            <a:pPr lvl="0"/>
            <a:r>
              <a:rPr lang="en-US" dirty="0"/>
              <a:t>Payment of taxes and other dues regularly</a:t>
            </a:r>
          </a:p>
          <a:p>
            <a:pPr marL="0" indent="0">
              <a:buNone/>
            </a:pPr>
            <a:r>
              <a:rPr lang="en-US" dirty="0"/>
              <a:t> </a:t>
            </a:r>
          </a:p>
          <a:p>
            <a:pPr marL="0" lvl="0" indent="0">
              <a:buNone/>
            </a:pPr>
            <a:endParaRPr lang="en-US" dirty="0"/>
          </a:p>
          <a:p>
            <a:pPr marL="0" lvl="0" indent="0">
              <a:buNone/>
            </a:pPr>
            <a:endParaRPr lang="en-US" dirty="0"/>
          </a:p>
          <a:p>
            <a:pPr marL="0" indent="0">
              <a:buNone/>
            </a:pPr>
            <a:endParaRPr lang="en-US" dirty="0"/>
          </a:p>
        </p:txBody>
      </p:sp>
    </p:spTree>
    <p:extLst>
      <p:ext uri="{BB962C8B-B14F-4D97-AF65-F5344CB8AC3E}">
        <p14:creationId xmlns:p14="http://schemas.microsoft.com/office/powerpoint/2010/main" val="26882961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OBJECTIVES</a:t>
            </a:r>
            <a:endParaRPr lang="en-US" dirty="0"/>
          </a:p>
        </p:txBody>
      </p:sp>
      <p:sp>
        <p:nvSpPr>
          <p:cNvPr id="3" name="Content Placeholder 2"/>
          <p:cNvSpPr>
            <a:spLocks noGrp="1"/>
          </p:cNvSpPr>
          <p:nvPr>
            <p:ph idx="1"/>
          </p:nvPr>
        </p:nvSpPr>
        <p:spPr/>
        <p:txBody>
          <a:bodyPr/>
          <a:lstStyle/>
          <a:p>
            <a:r>
              <a:rPr lang="en-US" i="1" dirty="0"/>
              <a:t>Global Objectives</a:t>
            </a:r>
            <a:r>
              <a:rPr lang="en-US" dirty="0"/>
              <a:t>: These refer to objectives of meeting the challenges of global market such as:</a:t>
            </a:r>
          </a:p>
          <a:p>
            <a:pPr marL="0" lvl="0" indent="0">
              <a:buNone/>
            </a:pPr>
            <a:r>
              <a:rPr lang="en-US" dirty="0" smtClean="0"/>
              <a:t>a. Producing </a:t>
            </a:r>
            <a:r>
              <a:rPr lang="en-US" dirty="0"/>
              <a:t>globally </a:t>
            </a:r>
            <a:r>
              <a:rPr lang="en-US" dirty="0" smtClean="0"/>
              <a:t>competitive </a:t>
            </a:r>
            <a:r>
              <a:rPr lang="en-US" dirty="0"/>
              <a:t>goods and services</a:t>
            </a:r>
          </a:p>
          <a:p>
            <a:pPr marL="0" lvl="0" indent="0">
              <a:buNone/>
            </a:pPr>
            <a:r>
              <a:rPr lang="en-US" dirty="0" smtClean="0"/>
              <a:t>b. Reducing </a:t>
            </a:r>
            <a:r>
              <a:rPr lang="en-US" dirty="0"/>
              <a:t>disparities among rich and poor nations by expanding its operations</a:t>
            </a:r>
            <a:r>
              <a:rPr lang="en-US" dirty="0" smtClean="0"/>
              <a:t>.</a:t>
            </a:r>
          </a:p>
          <a:p>
            <a:pPr marL="0" lvl="0" indent="0">
              <a:buNone/>
            </a:pPr>
            <a:endParaRPr lang="en-US" dirty="0"/>
          </a:p>
          <a:p>
            <a:pPr marL="0" lvl="0" indent="0">
              <a:buNone/>
            </a:pPr>
            <a:r>
              <a:rPr lang="en-US" dirty="0" smtClean="0"/>
              <a:t>                                             THANK YOU.</a:t>
            </a:r>
            <a:endParaRPr lang="en-US" dirty="0"/>
          </a:p>
        </p:txBody>
      </p:sp>
    </p:spTree>
    <p:extLst>
      <p:ext uri="{BB962C8B-B14F-4D97-AF65-F5344CB8AC3E}">
        <p14:creationId xmlns:p14="http://schemas.microsoft.com/office/powerpoint/2010/main" val="1390481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CHARCTERISTICS OF BUSINESS CONTD</a:t>
            </a:r>
            <a:endParaRPr lang="en-US" dirty="0"/>
          </a:p>
        </p:txBody>
      </p:sp>
      <p:sp>
        <p:nvSpPr>
          <p:cNvPr id="3" name="Content Placeholder 2"/>
          <p:cNvSpPr>
            <a:spLocks noGrp="1"/>
          </p:cNvSpPr>
          <p:nvPr>
            <p:ph idx="1"/>
          </p:nvPr>
        </p:nvSpPr>
        <p:spPr/>
        <p:txBody>
          <a:bodyPr/>
          <a:lstStyle/>
          <a:p>
            <a:pPr marL="0" lvl="0" indent="0">
              <a:buNone/>
            </a:pPr>
            <a:r>
              <a:rPr lang="en-US" dirty="0" smtClean="0"/>
              <a:t>4. </a:t>
            </a:r>
            <a:r>
              <a:rPr lang="en-US" dirty="0"/>
              <a:t>For an activity to be regarded as a business, it must have an element of risk. However, businessman takes only calculated risk.</a:t>
            </a:r>
          </a:p>
          <a:p>
            <a:pPr marL="0" lvl="0" indent="0">
              <a:buNone/>
            </a:pPr>
            <a:r>
              <a:rPr lang="en-US" dirty="0" smtClean="0"/>
              <a:t>5. Earnings </a:t>
            </a:r>
            <a:r>
              <a:rPr lang="en-US" dirty="0"/>
              <a:t>from a business are basically uncertain because of the fact that the business environments are uncertain.</a:t>
            </a:r>
          </a:p>
          <a:p>
            <a:pPr marL="0" lvl="0" indent="0">
              <a:buNone/>
            </a:pPr>
            <a:r>
              <a:rPr lang="en-US" dirty="0" smtClean="0"/>
              <a:t>6. Every </a:t>
            </a:r>
            <a:r>
              <a:rPr lang="en-US" dirty="0"/>
              <a:t>business involves investment of cash or kind or both as the business may demand.</a:t>
            </a:r>
          </a:p>
          <a:p>
            <a:pPr marL="0" lvl="0" indent="0">
              <a:buNone/>
            </a:pPr>
            <a:r>
              <a:rPr lang="en-US" dirty="0" smtClean="0"/>
              <a:t>7. Businesses </a:t>
            </a:r>
            <a:r>
              <a:rPr lang="en-US" dirty="0"/>
              <a:t>as of necessity have somebody or groups of persons to manage the activities involved. The individual or individuals assume the role referred to as managers.</a:t>
            </a:r>
          </a:p>
        </p:txBody>
      </p:sp>
    </p:spTree>
    <p:extLst>
      <p:ext uri="{BB962C8B-B14F-4D97-AF65-F5344CB8AC3E}">
        <p14:creationId xmlns:p14="http://schemas.microsoft.com/office/powerpoint/2010/main" val="4169695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Businesses normally must have an identified location in which they operate.</a:t>
            </a:r>
          </a:p>
          <a:p>
            <a:pPr lvl="0"/>
            <a:r>
              <a:rPr lang="en-US" dirty="0"/>
              <a:t>Businesses create employment opportunities for people to be engaged as workers and they are rewarded through </a:t>
            </a:r>
            <a:r>
              <a:rPr lang="en-US" dirty="0" smtClean="0"/>
              <a:t>payment </a:t>
            </a:r>
            <a:r>
              <a:rPr lang="en-US" dirty="0"/>
              <a:t>of wages.</a:t>
            </a:r>
          </a:p>
        </p:txBody>
      </p:sp>
    </p:spTree>
    <p:extLst>
      <p:ext uri="{BB962C8B-B14F-4D97-AF65-F5344CB8AC3E}">
        <p14:creationId xmlns:p14="http://schemas.microsoft.com/office/powerpoint/2010/main" val="2950647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965" y="174344"/>
            <a:ext cx="11135139" cy="6088828"/>
          </a:xfrm>
        </p:spPr>
        <p:txBody>
          <a:bodyPr>
            <a:normAutofit fontScale="92500" lnSpcReduction="10000"/>
          </a:bodyPr>
          <a:lstStyle/>
          <a:p>
            <a:pPr marL="0" indent="0" algn="ctr">
              <a:buNone/>
            </a:pPr>
            <a:r>
              <a:rPr lang="en-US" sz="5200" b="1" dirty="0" smtClean="0">
                <a:solidFill>
                  <a:schemeClr val="tx2"/>
                </a:solidFill>
              </a:rPr>
              <a:t>Importance </a:t>
            </a:r>
            <a:r>
              <a:rPr lang="en-US" sz="5200" b="1" dirty="0">
                <a:solidFill>
                  <a:schemeClr val="tx2"/>
                </a:solidFill>
              </a:rPr>
              <a:t>of Business</a:t>
            </a:r>
            <a:endParaRPr lang="en-US" sz="5200" dirty="0">
              <a:solidFill>
                <a:schemeClr val="tx2"/>
              </a:solidFill>
            </a:endParaRPr>
          </a:p>
          <a:p>
            <a:pPr marL="0" indent="0">
              <a:buNone/>
            </a:pPr>
            <a:endParaRPr lang="en-US" dirty="0"/>
          </a:p>
          <a:p>
            <a:pPr marL="0" lvl="0" indent="0" algn="just">
              <a:buNone/>
            </a:pPr>
            <a:r>
              <a:rPr lang="en-US" sz="3600" dirty="0" smtClean="0"/>
              <a:t>1. Business </a:t>
            </a:r>
            <a:r>
              <a:rPr lang="en-US" sz="3600" dirty="0"/>
              <a:t>provides employment opportunities for people to </a:t>
            </a:r>
            <a:r>
              <a:rPr lang="en-US" sz="3600" dirty="0" smtClean="0"/>
              <a:t>	work </a:t>
            </a:r>
            <a:r>
              <a:rPr lang="en-US" sz="3600" dirty="0"/>
              <a:t>and earn a living.</a:t>
            </a:r>
          </a:p>
          <a:p>
            <a:pPr marL="0" lvl="0" indent="0" algn="just">
              <a:buNone/>
            </a:pPr>
            <a:r>
              <a:rPr lang="en-US" sz="3600" dirty="0" smtClean="0"/>
              <a:t>2. </a:t>
            </a:r>
            <a:r>
              <a:rPr lang="en-US" sz="3600" dirty="0"/>
              <a:t> </a:t>
            </a:r>
            <a:r>
              <a:rPr lang="en-US" sz="3600" dirty="0" smtClean="0"/>
              <a:t>It </a:t>
            </a:r>
            <a:r>
              <a:rPr lang="en-US" sz="3600" dirty="0"/>
              <a:t>reduces poverty which is largely caused by rising </a:t>
            </a:r>
            <a:r>
              <a:rPr lang="en-US" sz="3600" dirty="0" smtClean="0"/>
              <a:t>	unemployment </a:t>
            </a:r>
            <a:r>
              <a:rPr lang="en-US" sz="3600" dirty="0"/>
              <a:t>in any country.</a:t>
            </a:r>
          </a:p>
          <a:p>
            <a:pPr marL="0" lvl="0" indent="0" algn="just">
              <a:buNone/>
            </a:pPr>
            <a:r>
              <a:rPr lang="en-US" sz="3600" dirty="0" smtClean="0"/>
              <a:t>3. Businesses </a:t>
            </a:r>
            <a:r>
              <a:rPr lang="en-US" sz="3600" dirty="0"/>
              <a:t>bring about improvement in standard of living of </a:t>
            </a:r>
            <a:r>
              <a:rPr lang="en-US" sz="3600" dirty="0" smtClean="0"/>
              <a:t>	the </a:t>
            </a:r>
            <a:r>
              <a:rPr lang="en-US" sz="3600" dirty="0"/>
              <a:t>people through provision of good quality and cause </a:t>
            </a:r>
            <a:r>
              <a:rPr lang="en-US" sz="3600" dirty="0" smtClean="0"/>
              <a:t>	variety </a:t>
            </a:r>
            <a:r>
              <a:rPr lang="en-US" sz="3600" dirty="0"/>
              <a:t>of goods and services to meet the needs of the </a:t>
            </a:r>
            <a:r>
              <a:rPr lang="en-US" sz="3600" dirty="0" smtClean="0"/>
              <a:t>	people</a:t>
            </a:r>
            <a:r>
              <a:rPr lang="en-US" sz="3600" dirty="0"/>
              <a:t>.</a:t>
            </a:r>
          </a:p>
          <a:p>
            <a:pPr marL="0" lvl="0" indent="0" algn="just">
              <a:buNone/>
            </a:pPr>
            <a:r>
              <a:rPr lang="en-US" sz="3600" dirty="0" smtClean="0"/>
              <a:t>4. The </a:t>
            </a:r>
            <a:r>
              <a:rPr lang="en-US" sz="3600" dirty="0"/>
              <a:t>available resources of a country which are limited can </a:t>
            </a:r>
            <a:r>
              <a:rPr lang="en-US" sz="3600" dirty="0" smtClean="0"/>
              <a:t>	only be </a:t>
            </a:r>
            <a:r>
              <a:rPr lang="en-US" sz="3600" dirty="0"/>
              <a:t>deployed into mass production of goods and </a:t>
            </a:r>
            <a:r>
              <a:rPr lang="en-US" sz="3600" dirty="0" smtClean="0"/>
              <a:t>	services </a:t>
            </a:r>
            <a:r>
              <a:rPr lang="en-US" sz="3600" dirty="0"/>
              <a:t>by businesses.</a:t>
            </a:r>
          </a:p>
          <a:p>
            <a:endParaRPr lang="en-US" dirty="0"/>
          </a:p>
        </p:txBody>
      </p:sp>
    </p:spTree>
    <p:extLst>
      <p:ext uri="{BB962C8B-B14F-4D97-AF65-F5344CB8AC3E}">
        <p14:creationId xmlns:p14="http://schemas.microsoft.com/office/powerpoint/2010/main" val="968343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0943"/>
          </a:xfrm>
        </p:spPr>
        <p:txBody>
          <a:bodyPr>
            <a:normAutofit fontScale="90000"/>
          </a:bodyPr>
          <a:lstStyle/>
          <a:p>
            <a:r>
              <a:rPr lang="en-US" b="1" dirty="0" smtClean="0"/>
              <a:t>OBJECTIVES OF BUSINESS</a:t>
            </a:r>
            <a:endParaRPr lang="en-US" b="1" dirty="0"/>
          </a:p>
        </p:txBody>
      </p:sp>
      <p:sp>
        <p:nvSpPr>
          <p:cNvPr id="3" name="Content Placeholder 2"/>
          <p:cNvSpPr>
            <a:spLocks noGrp="1"/>
          </p:cNvSpPr>
          <p:nvPr>
            <p:ph idx="1"/>
          </p:nvPr>
        </p:nvSpPr>
        <p:spPr>
          <a:xfrm>
            <a:off x="309093" y="1081825"/>
            <a:ext cx="11539470" cy="5602310"/>
          </a:xfrm>
        </p:spPr>
        <p:txBody>
          <a:bodyPr>
            <a:normAutofit fontScale="92500" lnSpcReduction="20000"/>
          </a:bodyPr>
          <a:lstStyle/>
          <a:p>
            <a:pPr lvl="0"/>
            <a:r>
              <a:rPr lang="en-US" b="1" dirty="0"/>
              <a:t>Profit.</a:t>
            </a:r>
            <a:r>
              <a:rPr lang="en-US" dirty="0"/>
              <a:t> The aim of an organization is to make profit</a:t>
            </a:r>
          </a:p>
          <a:p>
            <a:pPr lvl="0"/>
            <a:r>
              <a:rPr lang="en-US" b="1" dirty="0"/>
              <a:t>Survival.</a:t>
            </a:r>
            <a:r>
              <a:rPr lang="en-US" dirty="0"/>
              <a:t> Every business must have as a goal to continue to survive or exist.</a:t>
            </a:r>
          </a:p>
          <a:p>
            <a:pPr lvl="0"/>
            <a:r>
              <a:rPr lang="en-US" b="1" dirty="0"/>
              <a:t>Growth.</a:t>
            </a:r>
            <a:r>
              <a:rPr lang="en-US" dirty="0"/>
              <a:t> A business must not only survive, but it must have as goal to be the biggest.</a:t>
            </a:r>
          </a:p>
          <a:p>
            <a:pPr lvl="0"/>
            <a:r>
              <a:rPr lang="en-US" b="1" dirty="0"/>
              <a:t>Market share</a:t>
            </a:r>
            <a:r>
              <a:rPr lang="en-US" dirty="0"/>
              <a:t>. Every business concern must be able to carry out its market share to control, aid sale its product to.</a:t>
            </a:r>
          </a:p>
          <a:p>
            <a:pPr lvl="0"/>
            <a:r>
              <a:rPr lang="en-US" b="1" dirty="0"/>
              <a:t>Productivity.</a:t>
            </a:r>
            <a:r>
              <a:rPr lang="en-US" dirty="0"/>
              <a:t> It must continue to produce.</a:t>
            </a:r>
          </a:p>
          <a:p>
            <a:pPr lvl="0"/>
            <a:r>
              <a:rPr lang="en-US" b="1" dirty="0"/>
              <a:t>Innovation</a:t>
            </a:r>
            <a:r>
              <a:rPr lang="en-US" dirty="0"/>
              <a:t>. Business must try to see that it’s the first and best to bring up new ideas.</a:t>
            </a:r>
          </a:p>
          <a:p>
            <a:pPr lvl="0"/>
            <a:r>
              <a:rPr lang="en-US" b="1" dirty="0"/>
              <a:t>Employee’s welfare</a:t>
            </a:r>
            <a:r>
              <a:rPr lang="en-US" dirty="0"/>
              <a:t>. Business must maximally want to take care</a:t>
            </a:r>
            <a:br>
              <a:rPr lang="en-US" dirty="0"/>
            </a:br>
            <a:r>
              <a:rPr lang="en-US" dirty="0"/>
              <a:t>of its workers.</a:t>
            </a:r>
          </a:p>
          <a:p>
            <a:pPr lvl="0"/>
            <a:r>
              <a:rPr lang="en-US" b="1" dirty="0"/>
              <a:t>Service to consumer</a:t>
            </a:r>
            <a:r>
              <a:rPr lang="en-US" dirty="0"/>
              <a:t>. Consumers are well satisfy as another objective of any business concern.</a:t>
            </a:r>
          </a:p>
          <a:p>
            <a:pPr lvl="0"/>
            <a:r>
              <a:rPr lang="en-US" b="1" dirty="0"/>
              <a:t>Social responsibility</a:t>
            </a:r>
            <a:r>
              <a:rPr lang="en-US" dirty="0"/>
              <a:t>. Apart from doing 1-8 it must do to other things that people around the business must benefit.</a:t>
            </a:r>
          </a:p>
          <a:p>
            <a:endParaRPr lang="en-US" dirty="0"/>
          </a:p>
        </p:txBody>
      </p:sp>
    </p:spTree>
    <p:extLst>
      <p:ext uri="{BB962C8B-B14F-4D97-AF65-F5344CB8AC3E}">
        <p14:creationId xmlns:p14="http://schemas.microsoft.com/office/powerpoint/2010/main" val="3264175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6836" y="182881"/>
            <a:ext cx="10515600" cy="6497618"/>
          </a:xfrm>
        </p:spPr>
        <p:txBody>
          <a:bodyPr>
            <a:normAutofit/>
          </a:bodyPr>
          <a:lstStyle/>
          <a:p>
            <a:pPr marL="0" indent="0" algn="ctr">
              <a:buNone/>
            </a:pPr>
            <a:r>
              <a:rPr lang="en-US" sz="4800" b="1" dirty="0">
                <a:solidFill>
                  <a:schemeClr val="tx2"/>
                </a:solidFill>
              </a:rPr>
              <a:t>Beneficiaries of a Business</a:t>
            </a:r>
            <a:endParaRPr lang="en-US" sz="4800" dirty="0">
              <a:solidFill>
                <a:schemeClr val="tx2"/>
              </a:solidFill>
            </a:endParaRPr>
          </a:p>
          <a:p>
            <a:pPr marL="0" indent="0">
              <a:buNone/>
            </a:pPr>
            <a:r>
              <a:rPr lang="en-US" dirty="0"/>
              <a:t> </a:t>
            </a:r>
          </a:p>
          <a:p>
            <a:pPr marL="0" indent="0" algn="ctr">
              <a:buNone/>
            </a:pPr>
            <a:r>
              <a:rPr lang="en-US" dirty="0"/>
              <a:t>The beneficiaries of business are basically four namely; the business owners, the employees, government and the society.</a:t>
            </a:r>
          </a:p>
          <a:p>
            <a:pPr marL="0" indent="0">
              <a:buNone/>
            </a:pPr>
            <a:endParaRPr lang="en-US" dirty="0"/>
          </a:p>
          <a:p>
            <a:pPr marL="0" lvl="0" indent="0" algn="just">
              <a:buNone/>
            </a:pPr>
            <a:r>
              <a:rPr lang="en-US" b="1" dirty="0" smtClean="0"/>
              <a:t>1. Business </a:t>
            </a:r>
            <a:r>
              <a:rPr lang="en-US" b="1" dirty="0"/>
              <a:t>Owners</a:t>
            </a:r>
            <a:r>
              <a:rPr lang="en-US" dirty="0"/>
              <a:t>: One of the major motivations of going into business is the pride of ownership. The pride of being one own boss. Apart from the pride of ownership, the owner will make profit and also the pride of providing opportunities to others.</a:t>
            </a:r>
          </a:p>
          <a:p>
            <a:pPr marL="0" indent="0" algn="just">
              <a:buNone/>
            </a:pPr>
            <a:endParaRPr lang="en-US" dirty="0"/>
          </a:p>
        </p:txBody>
      </p:sp>
    </p:spTree>
    <p:extLst>
      <p:ext uri="{BB962C8B-B14F-4D97-AF65-F5344CB8AC3E}">
        <p14:creationId xmlns:p14="http://schemas.microsoft.com/office/powerpoint/2010/main" val="2008151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96348" y="188843"/>
            <a:ext cx="11340548" cy="4524315"/>
          </a:xfrm>
          <a:prstGeom prst="rect">
            <a:avLst/>
          </a:prstGeom>
        </p:spPr>
        <p:txBody>
          <a:bodyPr wrap="square">
            <a:spAutoFit/>
          </a:bodyPr>
          <a:lstStyle/>
          <a:p>
            <a:pPr lvl="0" algn="just"/>
            <a:r>
              <a:rPr lang="en-US" sz="3600" b="1" dirty="0"/>
              <a:t>2. Employees</a:t>
            </a:r>
            <a:r>
              <a:rPr lang="en-US" sz="3600" dirty="0"/>
              <a:t>: Employees are people engaged by businesses to work for them and in return they get wages and salaries. Other benefits to employees are</a:t>
            </a:r>
            <a:r>
              <a:rPr lang="en-US" sz="3600" dirty="0" smtClean="0"/>
              <a:t>:</a:t>
            </a:r>
          </a:p>
          <a:p>
            <a:pPr lvl="0" algn="just"/>
            <a:endParaRPr lang="en-US" sz="3600" dirty="0"/>
          </a:p>
          <a:p>
            <a:pPr lvl="0"/>
            <a:r>
              <a:rPr lang="en-US" sz="3600" dirty="0" smtClean="0"/>
              <a:t>(</a:t>
            </a:r>
            <a:r>
              <a:rPr lang="en-US" sz="3600" dirty="0"/>
              <a:t>a) They benefit from training as employees that </a:t>
            </a:r>
            <a:r>
              <a:rPr lang="en-US" sz="3600" dirty="0" smtClean="0"/>
              <a:t>		develops </a:t>
            </a:r>
            <a:r>
              <a:rPr lang="en-US" sz="3600" dirty="0"/>
              <a:t>	</a:t>
            </a:r>
            <a:r>
              <a:rPr lang="en-US" sz="3600" dirty="0" smtClean="0"/>
              <a:t>them </a:t>
            </a:r>
            <a:r>
              <a:rPr lang="en-US" sz="3600" dirty="0"/>
              <a:t>personally and in their careers.</a:t>
            </a:r>
          </a:p>
          <a:p>
            <a:pPr lvl="0"/>
            <a:r>
              <a:rPr lang="en-US" sz="3600" dirty="0" smtClean="0"/>
              <a:t>(</a:t>
            </a:r>
            <a:r>
              <a:rPr lang="en-US" sz="3600" dirty="0"/>
              <a:t>b) Experience secured by employees can lead into them   </a:t>
            </a:r>
            <a:r>
              <a:rPr lang="en-US" sz="3600" dirty="0" smtClean="0"/>
              <a:t>	starting </a:t>
            </a:r>
            <a:r>
              <a:rPr lang="en-US" sz="3600" dirty="0"/>
              <a:t>their      own businesses.</a:t>
            </a:r>
          </a:p>
        </p:txBody>
      </p:sp>
    </p:spTree>
    <p:extLst>
      <p:ext uri="{BB962C8B-B14F-4D97-AF65-F5344CB8AC3E}">
        <p14:creationId xmlns:p14="http://schemas.microsoft.com/office/powerpoint/2010/main" val="2250780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1546</Words>
  <Application>Microsoft Office PowerPoint</Application>
  <PresentationFormat>Custom</PresentationFormat>
  <Paragraphs>161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WHAT IS BUSINESS?  </vt:lpstr>
      <vt:lpstr>                              WHAT ARE NEEDS AND WANTS? </vt:lpstr>
      <vt:lpstr>PowerPoint Presentation</vt:lpstr>
      <vt:lpstr>CHARCTERISTICS OF BUSINESS CONTD</vt:lpstr>
      <vt:lpstr>PowerPoint Presentation</vt:lpstr>
      <vt:lpstr>PowerPoint Presentation</vt:lpstr>
      <vt:lpstr>OBJECTIVES OF BUSINESS</vt:lpstr>
      <vt:lpstr>PowerPoint Presentation</vt:lpstr>
      <vt:lpstr>PowerPoint Presentation</vt:lpstr>
      <vt:lpstr>PowerPoint Presentation</vt:lpstr>
      <vt:lpstr>PowerPoint Presentation</vt:lpstr>
      <vt:lpstr>PowerPoint Presentation</vt:lpstr>
      <vt:lpstr>PowerPoint Presentation</vt:lpstr>
      <vt:lpstr>Profession   </vt:lpstr>
      <vt:lpstr>PowerPoint Presentation</vt:lpstr>
      <vt:lpstr>Employment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Social objectives:</vt:lpstr>
      <vt:lpstr>PowerPoint Presentation</vt:lpstr>
      <vt:lpstr>PowerPoint Presentation</vt:lpstr>
      <vt:lpstr>PowerPoint Presentation</vt:lpstr>
      <vt:lpstr>GLOBAL OBJECTIVES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NEEDS AND WANTS?  </dc:title>
  <dc:creator>Dell</dc:creator>
  <cp:lastModifiedBy>OLASEHINDE</cp:lastModifiedBy>
  <cp:revision>41</cp:revision>
  <dcterms:created xsi:type="dcterms:W3CDTF">2019-03-02T18:05:50Z</dcterms:created>
  <dcterms:modified xsi:type="dcterms:W3CDTF">2021-10-14T05:43:13Z</dcterms:modified>
</cp:coreProperties>
</file>