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4" r:id="rId3"/>
    <p:sldId id="338" r:id="rId4"/>
    <p:sldId id="296" r:id="rId5"/>
    <p:sldId id="297" r:id="rId6"/>
    <p:sldId id="302" r:id="rId7"/>
    <p:sldId id="307" r:id="rId8"/>
    <p:sldId id="305" r:id="rId9"/>
    <p:sldId id="299" r:id="rId10"/>
    <p:sldId id="303" r:id="rId11"/>
    <p:sldId id="311" r:id="rId12"/>
    <p:sldId id="301" r:id="rId13"/>
    <p:sldId id="298" r:id="rId14"/>
    <p:sldId id="309" r:id="rId15"/>
    <p:sldId id="300" r:id="rId16"/>
    <p:sldId id="310" r:id="rId17"/>
    <p:sldId id="312" r:id="rId18"/>
    <p:sldId id="341" r:id="rId19"/>
    <p:sldId id="304" r:id="rId20"/>
    <p:sldId id="342" r:id="rId21"/>
    <p:sldId id="292" r:id="rId22"/>
    <p:sldId id="343" r:id="rId23"/>
    <p:sldId id="293" r:id="rId24"/>
    <p:sldId id="339" r:id="rId25"/>
    <p:sldId id="324" r:id="rId26"/>
    <p:sldId id="334" r:id="rId27"/>
    <p:sldId id="333" r:id="rId28"/>
    <p:sldId id="332" r:id="rId29"/>
    <p:sldId id="331" r:id="rId30"/>
    <p:sldId id="330" r:id="rId31"/>
    <p:sldId id="329" r:id="rId32"/>
    <p:sldId id="328" r:id="rId33"/>
    <p:sldId id="335" r:id="rId34"/>
    <p:sldId id="336" r:id="rId35"/>
    <p:sldId id="337" r:id="rId36"/>
    <p:sldId id="294" r:id="rId37"/>
    <p:sldId id="34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5048E-F64E-4E7E-9652-82C2FF0E2E48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59A7F-4049-499B-8A47-F7396CBDFE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54C53-D8DB-4B21-9F8F-CE8E4A7B3144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FB0AE02-82F0-40B6-8A30-4237904CF8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54C53-D8DB-4B21-9F8F-CE8E4A7B3144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FB0AE02-82F0-40B6-8A30-4237904CF8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54C53-D8DB-4B21-9F8F-CE8E4A7B3144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FB0AE02-82F0-40B6-8A30-4237904CF8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54C53-D8DB-4B21-9F8F-CE8E4A7B3144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FB0AE02-82F0-40B6-8A30-4237904CF8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54C53-D8DB-4B21-9F8F-CE8E4A7B3144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FB0AE02-82F0-40B6-8A30-4237904CF8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54C53-D8DB-4B21-9F8F-CE8E4A7B3144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FB0AE02-82F0-40B6-8A30-4237904CF8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54C53-D8DB-4B21-9F8F-CE8E4A7B3144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FB0AE02-82F0-40B6-8A30-4237904CF8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54C53-D8DB-4B21-9F8F-CE8E4A7B3144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FB0AE02-82F0-40B6-8A30-4237904CF8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54C53-D8DB-4B21-9F8F-CE8E4A7B3144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FB0AE02-82F0-40B6-8A30-4237904CF8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54C53-D8DB-4B21-9F8F-CE8E4A7B3144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FB0AE02-82F0-40B6-8A30-4237904CF8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54C53-D8DB-4B21-9F8F-CE8E4A7B3144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AFB0AE02-82F0-40B6-8A30-4237904CF8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435280" cy="4733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0" kern="1200">
          <a:ln>
            <a:noFill/>
          </a:ln>
          <a:solidFill>
            <a:schemeClr val="tx2"/>
          </a:solidFill>
          <a:effectLst/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" pitchFamily="2" charset="2"/>
        <a:buChar char="Ø"/>
        <a:defRPr kumimoji="0" sz="2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" pitchFamily="2" charset="2"/>
        <a:buChar char="ü"/>
        <a:defRPr kumimoji="0"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 pitchFamily="2" charset="2"/>
        <a:buChar char="è"/>
        <a:defRPr kumimoji="0" sz="2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ENTREPRENEURSHIP </a:t>
            </a:r>
            <a:r>
              <a:rPr lang="en-GB" sz="60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GB" sz="60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8280920" cy="136815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GB" sz="2800" b="1" dirty="0" smtClean="0"/>
              <a:t>THE </a:t>
            </a:r>
            <a:r>
              <a:rPr lang="en-GB" sz="2800" b="1" dirty="0" smtClean="0"/>
              <a:t>BUSINESS PLANNING PROCESS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933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91264" cy="720080"/>
          </a:xfrm>
        </p:spPr>
        <p:txBody>
          <a:bodyPr/>
          <a:lstStyle/>
          <a:p>
            <a:pPr algn="ctr"/>
            <a:r>
              <a:rPr lang="en-GB" sz="3600" b="1" dirty="0" smtClean="0"/>
              <a:t>Planning from Idea to Venture</a:t>
            </a:r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63284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92280" y="6478774"/>
            <a:ext cx="1779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(RAE, 2007:134) </a:t>
            </a:r>
            <a:endParaRPr lang="en-GB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424936" cy="792088"/>
          </a:xfrm>
        </p:spPr>
        <p:txBody>
          <a:bodyPr/>
          <a:lstStyle/>
          <a:p>
            <a:pPr algn="ctr"/>
            <a:r>
              <a:rPr lang="en-GB" sz="3600" b="1" dirty="0" smtClean="0"/>
              <a:t>The Four Critical Factors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092280" y="6324886"/>
            <a:ext cx="1784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GB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Sahlman</a:t>
            </a:r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1997</a:t>
            </a:r>
            <a:r>
              <a:rPr lang="en-GB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r="4059"/>
          <a:stretch/>
        </p:blipFill>
        <p:spPr bwMode="auto">
          <a:xfrm>
            <a:off x="1331640" y="1412776"/>
            <a:ext cx="6264696" cy="490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1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91264" cy="720080"/>
          </a:xfrm>
        </p:spPr>
        <p:txBody>
          <a:bodyPr/>
          <a:lstStyle/>
          <a:p>
            <a:pPr algn="ctr"/>
            <a:r>
              <a:rPr lang="en-GB" sz="3600" b="1" dirty="0" smtClean="0"/>
              <a:t>Purpose of the Business Plan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5184576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To attract investors and support the acquisition of resources</a:t>
            </a:r>
          </a:p>
          <a:p>
            <a:pPr marL="355600" indent="-3556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To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evaluate feasibility of the concept</a:t>
            </a:r>
          </a:p>
          <a:p>
            <a:pPr marL="355600" indent="-3556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To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serve as an operating guide or road map</a:t>
            </a:r>
          </a:p>
          <a:p>
            <a:pPr marL="355600" indent="-3556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To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establish partnerships (e.g. to attract partners and key employees, potential customers and suppliers)</a:t>
            </a:r>
          </a:p>
          <a:p>
            <a:pPr marL="355600" indent="-3556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Provide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a method of measuring and monitoring 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performance</a:t>
            </a:r>
            <a:endParaRPr lang="en-GB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56984" cy="720080"/>
          </a:xfrm>
        </p:spPr>
        <p:txBody>
          <a:bodyPr/>
          <a:lstStyle/>
          <a:p>
            <a:pPr algn="ctr"/>
            <a:r>
              <a:rPr lang="en-GB" sz="3600" b="1" dirty="0" smtClean="0"/>
              <a:t>Business Plan: The Bankers’ View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424936" cy="5445224"/>
          </a:xfrm>
        </p:spPr>
        <p:txBody>
          <a:bodyPr>
            <a:noAutofit/>
          </a:bodyPr>
          <a:lstStyle/>
          <a:p>
            <a:pPr marL="354013" indent="-35401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A business plan prepared for a bank needs to demonstrate how the interest on the loan can be paid – Cash Flow</a:t>
            </a:r>
          </a:p>
          <a:p>
            <a:pPr marL="354013" indent="-35401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Establish a relationship of trust and respect.</a:t>
            </a:r>
          </a:p>
          <a:p>
            <a:pPr marL="354013" indent="-35401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Two important financial ratios:</a:t>
            </a:r>
          </a:p>
          <a:p>
            <a:pPr marL="719138" lvl="1" indent="-325438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bg2">
                  <a:lumMod val="50000"/>
                </a:schemeClr>
              </a:buClr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Breakeven: Operating risks</a:t>
            </a:r>
          </a:p>
          <a:p>
            <a:pPr marL="719138" lvl="1" indent="-325438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bg2">
                  <a:lumMod val="50000"/>
                </a:schemeClr>
              </a:buClr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Gearing: Financial risks</a:t>
            </a:r>
            <a:endParaRPr lang="en-GB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65613"/>
            <a:ext cx="8928992" cy="720080"/>
          </a:xfrm>
        </p:spPr>
        <p:txBody>
          <a:bodyPr/>
          <a:lstStyle/>
          <a:p>
            <a:pPr algn="ctr"/>
            <a:r>
              <a:rPr lang="en-GB" sz="3500" b="1" dirty="0" smtClean="0"/>
              <a:t>Business Plan: The Investors’ View</a:t>
            </a:r>
            <a:endParaRPr lang="en-GB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61976"/>
            <a:ext cx="8568952" cy="5496023"/>
          </a:xfrm>
        </p:spPr>
        <p:txBody>
          <a:bodyPr>
            <a:noAutofit/>
          </a:bodyPr>
          <a:lstStyle/>
          <a:p>
            <a:pPr marL="354013" indent="-35401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500" dirty="0" smtClean="0">
                <a:solidFill>
                  <a:schemeClr val="bg2">
                    <a:lumMod val="25000"/>
                  </a:schemeClr>
                </a:solidFill>
              </a:rPr>
              <a:t>The business plan is the first and the best chance to impress investors.</a:t>
            </a:r>
          </a:p>
          <a:p>
            <a:pPr marL="354013" indent="-35401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500" dirty="0" smtClean="0">
                <a:solidFill>
                  <a:schemeClr val="bg2">
                    <a:lumMod val="25000"/>
                  </a:schemeClr>
                </a:solidFill>
              </a:rPr>
              <a:t>Business Plans tend to be longer – more comprehensive and offering greater depth. </a:t>
            </a:r>
          </a:p>
          <a:p>
            <a:pPr marL="354013" indent="-35401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500" dirty="0" smtClean="0">
                <a:solidFill>
                  <a:schemeClr val="bg2">
                    <a:lumMod val="25000"/>
                  </a:schemeClr>
                </a:solidFill>
              </a:rPr>
              <a:t>Two convincing factors:</a:t>
            </a:r>
          </a:p>
          <a:p>
            <a:pPr marL="719138" lvl="1" indent="-325438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bg2">
                  <a:lumMod val="50000"/>
                </a:schemeClr>
              </a:buClr>
            </a:pPr>
            <a:r>
              <a:rPr lang="en-GB" sz="2500" dirty="0" smtClean="0">
                <a:solidFill>
                  <a:schemeClr val="bg2">
                    <a:lumMod val="25000"/>
                  </a:schemeClr>
                </a:solidFill>
              </a:rPr>
              <a:t>Opportunity exists: Potential to earn higher return</a:t>
            </a:r>
          </a:p>
          <a:p>
            <a:pPr marL="719138" lvl="1" indent="-325438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bg2">
                  <a:lumMod val="50000"/>
                </a:schemeClr>
              </a:buClr>
            </a:pPr>
            <a:r>
              <a:rPr lang="en-GB" sz="2500" dirty="0" smtClean="0">
                <a:solidFill>
                  <a:schemeClr val="bg2">
                    <a:lumMod val="25000"/>
                  </a:schemeClr>
                </a:solidFill>
              </a:rPr>
              <a:t>Venture is capable: Firm’s competitive advantage and the quality of management</a:t>
            </a:r>
            <a:endParaRPr lang="en-GB" sz="25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24936" cy="1152128"/>
          </a:xfrm>
        </p:spPr>
        <p:txBody>
          <a:bodyPr/>
          <a:lstStyle/>
          <a:p>
            <a:pPr algn="ctr"/>
            <a:r>
              <a:rPr lang="en-GB" sz="3600" b="1" dirty="0" smtClean="0"/>
              <a:t>Business Plan: </a:t>
            </a:r>
            <a:br>
              <a:rPr lang="en-GB" sz="3600" b="1" dirty="0" smtClean="0"/>
            </a:br>
            <a:r>
              <a:rPr lang="en-GB" sz="3600" b="1" dirty="0" smtClean="0"/>
              <a:t>As a Management </a:t>
            </a:r>
            <a:r>
              <a:rPr lang="en-GB" sz="3600" b="1" dirty="0"/>
              <a:t>T</a:t>
            </a:r>
            <a:r>
              <a:rPr lang="en-GB" sz="3600" b="1" dirty="0" smtClean="0"/>
              <a:t>ool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4752528"/>
          </a:xfrm>
        </p:spPr>
        <p:txBody>
          <a:bodyPr>
            <a:noAutofit/>
          </a:bodyPr>
          <a:lstStyle/>
          <a:p>
            <a:pPr marL="354013" indent="-35401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700" dirty="0" smtClean="0">
                <a:solidFill>
                  <a:schemeClr val="bg2">
                    <a:lumMod val="25000"/>
                  </a:schemeClr>
                </a:solidFill>
              </a:rPr>
              <a:t>Means to plan the entrepreneurial process</a:t>
            </a:r>
          </a:p>
          <a:p>
            <a:pPr marL="354013" indent="-35401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700" dirty="0" smtClean="0">
                <a:solidFill>
                  <a:schemeClr val="bg2">
                    <a:lumMod val="25000"/>
                  </a:schemeClr>
                </a:solidFill>
              </a:rPr>
              <a:t>Assumes that every step follows consequentially</a:t>
            </a:r>
          </a:p>
          <a:p>
            <a:pPr marL="354013" indent="-35401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700" dirty="0" smtClean="0">
                <a:solidFill>
                  <a:schemeClr val="bg2">
                    <a:lumMod val="25000"/>
                  </a:schemeClr>
                </a:solidFill>
              </a:rPr>
              <a:t>Rationality as a logic of venture organisation</a:t>
            </a:r>
          </a:p>
          <a:p>
            <a:pPr marL="354013" indent="-35401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700" dirty="0" smtClean="0">
                <a:solidFill>
                  <a:schemeClr val="bg2">
                    <a:lumMod val="25000"/>
                  </a:schemeClr>
                </a:solidFill>
              </a:rPr>
              <a:t>Focus in on consistency in the analysis undertaken</a:t>
            </a:r>
            <a:r>
              <a:rPr lang="en-GB" sz="27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700" dirty="0" smtClean="0">
                <a:solidFill>
                  <a:schemeClr val="bg2">
                    <a:lumMod val="25000"/>
                  </a:schemeClr>
                </a:solidFill>
              </a:rPr>
              <a:t>and the recommendations proposed.</a:t>
            </a:r>
          </a:p>
          <a:p>
            <a:pPr marL="354013" indent="-35401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700" dirty="0" smtClean="0">
                <a:solidFill>
                  <a:schemeClr val="bg2">
                    <a:lumMod val="25000"/>
                  </a:schemeClr>
                </a:solidFill>
              </a:rPr>
              <a:t>Therefore, considers planning as a ‘science’</a:t>
            </a:r>
          </a:p>
        </p:txBody>
      </p:sp>
    </p:spTree>
    <p:extLst>
      <p:ext uri="{BB962C8B-B14F-4D97-AF65-F5344CB8AC3E}">
        <p14:creationId xmlns:p14="http://schemas.microsoft.com/office/powerpoint/2010/main" val="36913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24936" cy="1152128"/>
          </a:xfrm>
        </p:spPr>
        <p:txBody>
          <a:bodyPr/>
          <a:lstStyle/>
          <a:p>
            <a:pPr algn="ctr"/>
            <a:r>
              <a:rPr lang="en-GB" sz="3600" b="1" dirty="0" smtClean="0"/>
              <a:t>Business Plan: </a:t>
            </a:r>
            <a:br>
              <a:rPr lang="en-GB" sz="3600" b="1" dirty="0" smtClean="0"/>
            </a:br>
            <a:r>
              <a:rPr lang="en-GB" sz="3600" b="1" dirty="0" smtClean="0"/>
              <a:t>As a Creativity Curb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496944" cy="4896544"/>
          </a:xfrm>
        </p:spPr>
        <p:txBody>
          <a:bodyPr>
            <a:normAutofit/>
          </a:bodyPr>
          <a:lstStyle/>
          <a:p>
            <a:pPr marL="354013" indent="-354013" algn="just">
              <a:lnSpc>
                <a:spcPct val="120000"/>
              </a:lnSpc>
              <a:spcBef>
                <a:spcPts val="1200"/>
              </a:spcBef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Plan as a curb on a creativity and entrepreneur’s ability to complete the entrepreneurial process</a:t>
            </a:r>
          </a:p>
          <a:p>
            <a:pPr marL="354013" indent="-354013" algn="just">
              <a:lnSpc>
                <a:spcPct val="120000"/>
              </a:lnSpc>
              <a:spcBef>
                <a:spcPts val="1200"/>
              </a:spcBef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Assumes that there is no consequential steps to follow</a:t>
            </a:r>
          </a:p>
          <a:p>
            <a:pPr marL="354013" indent="-354013" algn="just">
              <a:lnSpc>
                <a:spcPct val="120000"/>
              </a:lnSpc>
              <a:spcBef>
                <a:spcPts val="1200"/>
              </a:spcBef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Creativity as a logic of venture organisation</a:t>
            </a:r>
          </a:p>
          <a:p>
            <a:pPr marL="354013" indent="-354013" algn="just">
              <a:lnSpc>
                <a:spcPct val="120000"/>
              </a:lnSpc>
              <a:spcBef>
                <a:spcPts val="1200"/>
              </a:spcBef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Focus is on creative destruction</a:t>
            </a:r>
          </a:p>
          <a:p>
            <a:pPr marL="354013" indent="-354013" algn="just">
              <a:lnSpc>
                <a:spcPct val="120000"/>
              </a:lnSpc>
              <a:spcBef>
                <a:spcPts val="1200"/>
              </a:spcBef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Therefore, considers planning gas an ‘art’</a:t>
            </a:r>
          </a:p>
        </p:txBody>
      </p:sp>
    </p:spTree>
    <p:extLst>
      <p:ext uri="{BB962C8B-B14F-4D97-AF65-F5344CB8AC3E}">
        <p14:creationId xmlns:p14="http://schemas.microsoft.com/office/powerpoint/2010/main" val="34191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24936" cy="1152128"/>
          </a:xfrm>
        </p:spPr>
        <p:txBody>
          <a:bodyPr/>
          <a:lstStyle/>
          <a:p>
            <a:pPr algn="ctr"/>
            <a:r>
              <a:rPr lang="en-GB" sz="3600" b="1" dirty="0" smtClean="0"/>
              <a:t>‘First impression’ Criteria for a Good Business Plan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496944" cy="4896544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10000"/>
              </a:lnSpc>
            </a:pPr>
            <a:r>
              <a:rPr lang="en-GB" sz="2700" dirty="0">
                <a:solidFill>
                  <a:schemeClr val="bg2">
                    <a:lumMod val="25000"/>
                  </a:schemeClr>
                </a:solidFill>
              </a:rPr>
              <a:t>To be concise and focused</a:t>
            </a:r>
          </a:p>
          <a:p>
            <a:pPr marL="355600" indent="-355600" algn="just">
              <a:lnSpc>
                <a:spcPct val="110000"/>
              </a:lnSpc>
            </a:pPr>
            <a:r>
              <a:rPr lang="en-GB" sz="2700" dirty="0">
                <a:solidFill>
                  <a:schemeClr val="bg2">
                    <a:lumMod val="25000"/>
                  </a:schemeClr>
                </a:solidFill>
              </a:rPr>
              <a:t>To be persuasive</a:t>
            </a:r>
          </a:p>
          <a:p>
            <a:pPr marL="355600" indent="-355600" algn="just">
              <a:lnSpc>
                <a:spcPct val="110000"/>
              </a:lnSpc>
            </a:pPr>
            <a:r>
              <a:rPr lang="en-GB" sz="2700" dirty="0">
                <a:solidFill>
                  <a:schemeClr val="bg2">
                    <a:lumMod val="25000"/>
                  </a:schemeClr>
                </a:solidFill>
              </a:rPr>
              <a:t>To be attractive and interesting</a:t>
            </a:r>
          </a:p>
          <a:p>
            <a:pPr marL="355600" indent="-355600" algn="just">
              <a:lnSpc>
                <a:spcPct val="110000"/>
              </a:lnSpc>
            </a:pPr>
            <a:r>
              <a:rPr lang="en-GB" sz="2700" dirty="0">
                <a:solidFill>
                  <a:schemeClr val="bg2">
                    <a:lumMod val="25000"/>
                  </a:schemeClr>
                </a:solidFill>
              </a:rPr>
              <a:t>To be well organised and carefully edited</a:t>
            </a:r>
          </a:p>
          <a:p>
            <a:pPr marL="355600" indent="-355600" algn="just">
              <a:lnSpc>
                <a:spcPct val="110000"/>
              </a:lnSpc>
            </a:pPr>
            <a:r>
              <a:rPr lang="en-GB" sz="2700" dirty="0">
                <a:solidFill>
                  <a:schemeClr val="bg2">
                    <a:lumMod val="25000"/>
                  </a:schemeClr>
                </a:solidFill>
              </a:rPr>
              <a:t>To be easy to understand</a:t>
            </a:r>
          </a:p>
          <a:p>
            <a:pPr marL="355600" indent="-355600" algn="just">
              <a:lnSpc>
                <a:spcPct val="110000"/>
              </a:lnSpc>
              <a:buNone/>
            </a:pPr>
            <a:r>
              <a:rPr lang="en-GB" sz="2700" dirty="0" smtClean="0">
                <a:solidFill>
                  <a:schemeClr val="bg2">
                    <a:lumMod val="25000"/>
                  </a:schemeClr>
                </a:solidFill>
              </a:rPr>
              <a:t>BUT</a:t>
            </a:r>
            <a:r>
              <a:rPr lang="en-GB" sz="2700" dirty="0">
                <a:solidFill>
                  <a:schemeClr val="bg2">
                    <a:lumMod val="25000"/>
                  </a:schemeClr>
                </a:solidFill>
              </a:rPr>
              <a:t>, it is also helpful to avoid vague and/or unsubstantiated claims</a:t>
            </a:r>
          </a:p>
          <a:p>
            <a:pPr algn="just">
              <a:lnSpc>
                <a:spcPct val="110000"/>
              </a:lnSpc>
              <a:buNone/>
            </a:pPr>
            <a:r>
              <a:rPr lang="en-GB" sz="2700" b="1" dirty="0" smtClean="0">
                <a:solidFill>
                  <a:srgbClr val="C00000"/>
                </a:solidFill>
              </a:rPr>
              <a:t>   Remember: In </a:t>
            </a:r>
            <a:r>
              <a:rPr lang="en-GB" sz="2700" b="1" dirty="0">
                <a:solidFill>
                  <a:srgbClr val="C00000"/>
                </a:solidFill>
              </a:rPr>
              <a:t>God(s) we trust (or at least some people do), </a:t>
            </a:r>
            <a:r>
              <a:rPr lang="en-GB" sz="2700" b="1" dirty="0" smtClean="0">
                <a:solidFill>
                  <a:srgbClr val="C00000"/>
                </a:solidFill>
              </a:rPr>
              <a:t>everybody </a:t>
            </a:r>
            <a:r>
              <a:rPr lang="en-GB" sz="2700" b="1" dirty="0">
                <a:solidFill>
                  <a:srgbClr val="C00000"/>
                </a:solidFill>
              </a:rPr>
              <a:t>else needs to show the data </a:t>
            </a:r>
            <a:r>
              <a:rPr lang="en-GB" sz="2700" b="1" dirty="0" smtClean="0">
                <a:solidFill>
                  <a:srgbClr val="C00000"/>
                </a:solidFill>
              </a:rPr>
              <a:t>!!!</a:t>
            </a:r>
            <a:endParaRPr lang="en-GB" sz="2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792088"/>
          </a:xfrm>
        </p:spPr>
        <p:txBody>
          <a:bodyPr/>
          <a:lstStyle/>
          <a:p>
            <a:pPr algn="ctr"/>
            <a:r>
              <a:rPr lang="en-GB" sz="3200" b="1" dirty="0" smtClean="0"/>
              <a:t>Seven Deadly Sins for Business Plans</a:t>
            </a:r>
            <a:endParaRPr lang="en-GB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418537"/>
            <a:ext cx="6984776" cy="510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28184" y="6324886"/>
            <a:ext cx="2915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(Baron and Shane, 2008:221) </a:t>
            </a:r>
            <a:endParaRPr lang="en-GB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24936" cy="1008112"/>
          </a:xfrm>
        </p:spPr>
        <p:txBody>
          <a:bodyPr/>
          <a:lstStyle/>
          <a:p>
            <a:pPr algn="ctr"/>
            <a:r>
              <a:rPr lang="en-GB" sz="3200" b="1" dirty="0" smtClean="0"/>
              <a:t>Characteristics of an Effective Business </a:t>
            </a:r>
            <a:r>
              <a:rPr lang="en-GB" sz="3200" b="1" dirty="0"/>
              <a:t>P</a:t>
            </a:r>
            <a:r>
              <a:rPr lang="en-GB" sz="3200" b="1" dirty="0" smtClean="0"/>
              <a:t>lan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89654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300" dirty="0" smtClean="0">
                <a:solidFill>
                  <a:schemeClr val="bg2">
                    <a:lumMod val="25000"/>
                  </a:schemeClr>
                </a:solidFill>
              </a:rPr>
              <a:t>It demonstrates a clear opportunity which has not yet been exploited.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300" dirty="0" smtClean="0">
                <a:solidFill>
                  <a:schemeClr val="bg2">
                    <a:lumMod val="25000"/>
                  </a:schemeClr>
                </a:solidFill>
              </a:rPr>
              <a:t>It displays strong customer attraction and differentiation from competitors.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300" dirty="0" smtClean="0">
                <a:solidFill>
                  <a:schemeClr val="bg2">
                    <a:lumMod val="25000"/>
                  </a:schemeClr>
                </a:solidFill>
              </a:rPr>
              <a:t>There is a significant, quantified growth potential in identified markets.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300" dirty="0" smtClean="0">
                <a:solidFill>
                  <a:schemeClr val="bg2">
                    <a:lumMod val="25000"/>
                  </a:schemeClr>
                </a:solidFill>
              </a:rPr>
              <a:t>There is credible strategy and plan to exploit the opportunity.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300" dirty="0" smtClean="0">
                <a:solidFill>
                  <a:schemeClr val="bg2">
                    <a:lumMod val="25000"/>
                  </a:schemeClr>
                </a:solidFill>
              </a:rPr>
              <a:t>It has unique aspects which can be prevented from copying.</a:t>
            </a:r>
          </a:p>
        </p:txBody>
      </p:sp>
    </p:spTree>
    <p:extLst>
      <p:ext uri="{BB962C8B-B14F-4D97-AF65-F5344CB8AC3E}">
        <p14:creationId xmlns:p14="http://schemas.microsoft.com/office/powerpoint/2010/main" val="36913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648072"/>
          </a:xfrm>
        </p:spPr>
        <p:txBody>
          <a:bodyPr/>
          <a:lstStyle/>
          <a:p>
            <a:pPr algn="ctr"/>
            <a:r>
              <a:rPr lang="en-GB" b="1" dirty="0" smtClean="0"/>
              <a:t>Learning Outcomes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280920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-GB" sz="2800" b="1" dirty="0">
                <a:solidFill>
                  <a:schemeClr val="bg2">
                    <a:lumMod val="25000"/>
                  </a:schemeClr>
                </a:solidFill>
              </a:rPr>
              <a:t>By the end of this lecture you </a:t>
            </a:r>
            <a:r>
              <a:rPr lang="en-GB" sz="2800" b="1" dirty="0" smtClean="0">
                <a:solidFill>
                  <a:schemeClr val="bg2">
                    <a:lumMod val="25000"/>
                  </a:schemeClr>
                </a:solidFill>
              </a:rPr>
              <a:t>should be able to:</a:t>
            </a:r>
            <a:endParaRPr lang="en-GB" b="1" dirty="0" smtClean="0">
              <a:solidFill>
                <a:srgbClr val="002060"/>
              </a:solidFill>
            </a:endParaRPr>
          </a:p>
          <a:p>
            <a:pPr marL="354013" lvl="0" indent="-273050">
              <a:lnSpc>
                <a:spcPct val="12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Define a business plan and understand the value of business plan in organising a venture. 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marL="354013" indent="-273050">
              <a:lnSpc>
                <a:spcPct val="12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Identify different sections of a business plan and the type of information they should include.</a:t>
            </a:r>
          </a:p>
          <a:p>
            <a:pPr marL="354013" indent="-273050">
              <a:lnSpc>
                <a:spcPct val="12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Identify important factors that should not be included in a business plan.</a:t>
            </a:r>
          </a:p>
        </p:txBody>
      </p:sp>
      <p:sp>
        <p:nvSpPr>
          <p:cNvPr id="4" name="AutoShape 2" descr="data:image/jpeg;base64,/9j/4AAQSkZJRgABAQAAAQABAAD/2wCEAAkGBhQSEBQUEBQUFRUQFBAUFRQVDxQUFA8VFBAVFBQQFBUXHCYeFxkjGhQUHy8gIycpLCwsFR4xNTAqNSYrLCkBCQoKDgwOGg8PFykcHB0pLCwsKSkpKSksKSosLSwsKSkpLCkpKSwpKSkpKSkpLCk0KSkpLCkpKSkpLCkpKSksLP/AABEIAMUBAAMBIgACEQEDEQH/xAAbAAABBQEBAAAAAAAAAAAAAAACAQMEBQYAB//EAFAQAAEDAgMEBAcLBg0EAwAAAAEAAgMEEQUSIRMxQVEGImGRFFJxgZOh0yMyQlRkkpSxssHSBxZTo8LwFSVDYmNzgpWis9Hh8TREg8MzNWX/xAAaAQACAwEBAAAAAAAAAAAAAAABAgADBAUG/8QAMxEAAgECAwUGBAYDAAAAAAAAAAECAxEEIVESMUFxoRMUMlJhwSMzgfAFFSJC0eFikbH/2gAMAwEAAhEDEQA/APKbJbJQEQC7tjlXEDUQC5KmSFuclXWSgJrAOCVcAisnSFuKEYCEBGE6EYVlwXBPR5eIv505WxGNV/hVMwAnybyqV8otYADyJ+le4nkAi0BMtZmkO0IIupEUoDbu71WuJcRqLjzXU+lZwP8AqlaGuU9S9znG266k0mImPcL6bjuIVlXRBl3NaD5tFQPludfV9SZZoRuxoaXH9wA323bvOrHbiQ2JyngR96zVI4BvC9/OrDD3kXOlv30SSprgNGRpHULmtuHHXf8A6hM1ElhvuplLJmhJB4cTqFTVMeU9Y3WeKu8y6Tsshiar0t+/kXQ0ebeP9kvgoOo+vcnTUhosD3q/kU8yJUUAB0KZqWgeb1p0ZnHQqPVsNwCrEIxtrjw4JZHZhdc0Ze0EJY5N9/8AhWCXO3CyjPCeLtUzIUyA2N2RsaljjuVIazTcmuKkYsJbJbJVzLHTucAlAXBEmSFbOAS2XBXWDdFZalhkaYo42uyZ5ZMjXPsHFjbAlxAIJsLC4UlKMFeTsBJvcU4CWy1A6ASfGKP6Q/2aUdAJfjFH9If7NJ3il5kHYkZcBKAtSOgEvxij9O/2aUdAJPjFH6d/s03eKPmQuxLQzOVLdac9BJPjFH6d/s0o6Cv+MUfp3+zTd5o+ZCdnLQzTU62S25X/AOY7/jFH6d/s0X5lP+M0fp3+zTd6o+ZCulPQzpkPNTcPqHA2O5WrehbuNTSenf7NOxdFnN/7mj+kP9mp3qj50Ds5aDbHOczW9u9Vk1MN/lWmgwx7WlvhNIQddZ36fq1Hl6PZr3qaT07/AGaCxVJfuQXTk+BmhonYXOvordvRX5VSemf7NSx0ejDf+ppb/wBe/wBmmeLo+ZCKlIXC6x1usQGjgo1ZJlkJ3j61Op8LY11zU0luI27/AGaObDor9WppNTreZ/s1V3mjfxIs2JWCoaMys0sBfnqouIYQY+N1Pw6CFh61TSeaV9/sKdUS0zt9VT+ld+BV96gpZSVh+zuv7MzHEQLnemJJ7nVX1RHATpU0tu2Z/wCBQTgjZHAQz08r3XyxtmOd535WBzQCey+qvjiqT3yRU6cuBXxt07E0WaqRGRl3f7IoNTYnQ6and2rXcoGJIOSm4VQNkDgRbdZ3Lmn46PJ1zqOW+4U+nbm6sYsCQbn4I8yqnPLIsjHMrJMMaxwANzfVSayoaRYDTyKfUQMa08Sqh55oRe1mwyWyedWS2SJQqEaxQiSJQmQooXouFx5cMox+kfWyn0zYh/lledBelyx5KWhZyo4nnyyySS/tBYce/wBCXqNHcxkIgUAKm4Vhr55AxltxLnE2bG0e+e48AFxwJXyRHuuurxlFQk5PCJsx02uyaIb87e+y9vrVXiuHOp5XRyWu22o3OB1Dh2EKDuDWZGJQErsyEuUEOJQFKSgLlACFA5E4qTBhpfTyzZgGwuibbi4yOsPIBqoC19xAcgciJTZKAgLk2UbinpY4hA1wedrncHR5dGxht2vDrbydLXUJa5Dcm3K9qcDjgrNhVTZWNa0vkYwusXQiRoDbEkZiG3t26KhcUSSi1vAKAoyU2SgVsEqZgFTs6unf4k8DvMJW39ShlBntqOGvdqoROzuaLE4NnUTM8SadtuxsrgPqS0NPmeBY68vqKsOkVFmxCexsJHtkB7JY2SftK9w3o62MB+88+3mF6jt1GnF6obsm5tLUpsMjAeQ61xply3WhdSxsbqCC4cNyPD+jjdptddOHM81OqoWgEusVkqVVKWRphSajmZR0RcSGDyDnyKh1GHOaRmBuezetLSZbgu0v69U7XTh43gcPKrVWadrFXZpq9zwdEEiUK0cVKFyVEBxXqXSCPJMI/wBDDSxeTJTRgjvuvNcPptpNGwfykkbPnPDfvXo/SSbNWVB/ppB5muLR9S5f4g/Chl4PqQQVocJOXD6x43udBFfiGuddw897LOAq66PYtHGJYagEw1DQHFvvo3NN2SAcbH7t9rLmBpuzKkuW76vhlMZRfZ4eHyA9kb9/bqqSOgoonZ31O3a03bFHC5rpOTXkmzRz3KV0exPb1dVPUe98GnLg34LOo3I3yN0RLqa2XZ8RMFxQ1bn08rIxG+OQxtbG1vgzmNzNLHAX0tbUm/emmYl4Ph9O6NrNrK+oIkLGuLGteA7KHAi56oudwvzTUMsFI2R8U4nlkY6OPLG5oia/R0ry74VtwH/Eqalhfh9GyWUQvtUPY5zC5jmmazmnLqD70jyFQKvb1t7oI0La00UjmhrqiSWKbIA0SbLrZ7Dc4tBF+0ckzS9J89S2ExReCvkEQh2TeqxzsjXB1s2bUG90xJ0ijhlpW093xURcS4tymd0h91cAdwsSBdHFHRRT+ECozsY7asgEThKXXzNjcToADbXsUBfR8x6kDaSGuIa17qeoiZEXtzAHO5rXEcbA38oC6n6SzPoaqQ7MOEtOBaBmXrmztCDfz3sql+MNfS1Qe4CWoqIpQ2x1GYudY2tYX4pcBqYXUtRBPLsTK6F7HmNzwdmSS0hvm71AKeaUXwfuN9IYwKagsAL0776b7SWueauqaFvh2F9Vtn0kOYZRZxLJdSOJ3Ktz01TSU7ZagQSUoexwdE54kY5+YOZl3kcvKpEuP0/htBJG4iKmiZG4ua7MwNLwMwA1JBB0vvQArXvy9g8CxjwmpdRvjiFPI2djIxE0GHIxzmPa/wB8XdXUk7zdVET8mEslaG54q7QljT/22YAgjUXG46JvoziccOIslkdaNskxLsrj1XMkANgL8Rw4pkYhH/BskOb3Q1bJWts7VmxyF17W9d1Bdq6u3nn7WNXXYg6TGKNsgYWFsLwNmzUy05BubXIuNAdyr+jWDStpZ5qSNj6nwl0DXP2fuDGDM97RIcuYkgfuU3NitM6agqhPZ8IpIpojE+7BGDnlzDQjsH+yg02K08gq6Wd5bDPUPngnDC4RPD3AOczflcwgcxr5iO5Lau3r/wAJ/SbBpXUXhFbEyOeGZjXujMQ8JheQLubGbZ2uNr6aK1rWVJdmpYaesw4gBsETIrhmS2U6ZxIDrcX8g4YzEqWjgpiyORtTUSPadoxj2R08bd7Re2Zzt3n4WF7GmbR7aOpp6zwIDZmSDJMXsc22dsbhfaNdY7779eQgqln/AK4q/wDD9TGzCziLEWJFjvbr707tQmirTpLiTairnmjBa2WRzmg6G2guRwJtc+VVRSmGSs2keqx0okjhlA60lLRuv2iEMPrYriOpGg36LOYTW2oaQ33wyx+iqXi3c4KVHUhjc2/zrq0oudNG3bSd9bF4MTa0W9SgYjUtI0ubqiqMUvre3FQ4sZdm1Og4c1phhnvKpYjgWz3BurtABYDiVVV+Jhxs3cNyjVtYXkknmoV1tp0bZsyzq3yRg0qRKqzUKlCQJQiA0HQKnz4lSDf7vE75js5+yr6onzPc7x3Od85xP3qr/Jw21e1/6GGrl8mWmkAPe4Ka0rj49/ES9Bn4V9fYdBS3TV0t1gEuOXUygxQxNma0A7eIxEknqgkEkduir7pWgk2AJPIC5PmUCm1uCLlMrsVMkcMZAAp2OYCCbuzOzElM0tC6QSkabFhe697nrtZlHbdw7ioxBtextztpz3qBu0uZxKQlG2LrND7sDi25LToCbF1t5t2IJWdZwZdwaXdbKRdoNg8j4NxrqgKASgJUxmHkwOlubtljiyZblxex77+bJutxTVLQOkbK4abBmdwINz7o1mUdt3juKJNlkYlASuKl4XhhmnZCSWF+bUtNxZjne9035bedAVJvJEElASiINgSCMwBFxvHMcwge0gAkEA7jbQ9o5qABJQEo3MNr2NjxsbHsvuUrBsKNRM2O+UP2ln5SRmZE6TLw1OW2/ioBJt2RXkoClzaISVBAShKUoSoA2mFTn+DYSP5Opqo9eGeOKUfel8JdYgnfc2UPo/N/F04/RVVNJ6SKWP8AZCYkqifIvQfh62qXJjVZWty/o58tynIyFHanAV07Ga486QFDZA0owjuJcwKMMXMT1wsiRvbGg1KAjKNiZIVs1HQEZfDX+JRSNHYZpomD1XTmZOdFmZKGud47qGIekkkcP8AUfMuBjXesx5bly9x3MuzJu6W6xiDmZXfR6tbHHMXmaJsmyYKmEdaFwLnbM6g2cBqAb9QKgzKXh+MSwZtk6wfbM0sY9rrG4u14IuOdkR4S2Xc09VVSxCudtsxdBROEjM0e1EkkYZI4bw8suDfXU8109ZMaqKJj2tZT09PKc7M0cezo2vdO5g1e5odp2hvJZpuOzB0rtoS6oaWykhrto21rEEWFuFrW4WQMxqVswmDztAAM1m7gwMDSLWIygCxCly7tV6muppxJHSnbTT2xKnaJJmZSOqC5rLuccvvSbka8FXV+ISwxQmmc5pnnrHPLT/8ALI2oyMjd4wDbdU6HOdFTS9JKh2W8h9ze2RgDGBsb2XyuY0Ns3edALG+t1Y4NirGRW8LlgcXudMwRGTa3Oj4S0e5vy3aTccDdQPaKWSy++ZZ47iEkQrnROLHOromZmmzgBBISGuGrfegacLjihqsQkaap7Xua6TD6KV5a4tzSONODIbcSHOF/5x5rM4tjTppJjqGTTOmyaGzusG3PMNcRyQQY/Ox+dkhDtm2G+VhBja0NEZaRYgBo3i+igrqq/wB+v8kjo01+1e5j2xiKGV7pSwvMDLBpkja3XadYAeVaegqBJJhrxJLNapqo9rMwB7xs2HKOs4loJdvPNYegxKSB+eF2V1i3cHAtIsWua4EOB5EKRJ0mqC5jjKbxP2kdmMAidly9RobZot8EC3G19VBYVIxVmXeE1zqqFoq3mRra6g1eb5GzbRsjB4rDlHVGgsnMXxBr21sb5aqYtD3CN9O1rKN8cwAe07U7NoF2WAFw5ZBtY8RujDrMeWOc2w6xZmyG+/TM7dzUuu6TVEsZjllLmnLm6rA6TL73aPDQ6S3DMSpcnbK1n97zXmV20qaeaofJJ4JUNdTRwltJTmOmDmBuZ+9pDbFrd53pjDsVljr6CGNzthLBSARA+5vEsXushbuL9oXku3jKs0el9VYDbHRuUnJHme3KWhsjst5BY2s4nvCZoOlFTAxrIZS1rDdnVYTHcgkMc5pc0EjUA2OtwblS4e2jfj98N5VOFtOWndogJRPfckneSSfKd6AlAxsQlCUpKEqANL0SBfT10Y1Jip5B/wCKqZf1PKWWiLRrvGib6Cv92nZ+lo6xo8ojEg9casoWCQanW2nb5V2/w2doNeo1RXjH6/fUrMqVWc1Dk3a33qHNTFuvNddTTM7i0NNTjULQiATCmECW6EIlkR0QgVJpHAHVRgiDk6EZuKKzcKP9LXHuipR98hVdmVdhPSiopmOZE5uR7g4skijlZmAtnDZGmzraXCmjp7Vcqf6BTfgXGr4SrOo5JZMtexJK8rfQdzLs6s8Bx2qqRKQacbJsRFqCl1Mk7YgD1P5xPmVfV9NKlkj2jwchj3tB8AptQ1xAPvOxZ1hKrk4pZoLpxUVLayfoBnXZkP59VXyf6BTfgS/nzU/J/oFN+BP3Ctp1Qlqfm6MXMkzLvz4qfk/0Cm/Al/Pep+T/AECm/Aj3Ctp1RPh+fowcyQuTn561Pyf6BTfgSjpnU/J/oFL+BT8vr6dUD4fn6MYLkJcpf541Pyf6BS+zRDpdU/J/7vpfZo/l1fTqgXpefoyAXIS5WbOldSfi/wDd9L7NWmGYvI8HauiZbiMPo7HvjSPA1lwCo03+/ozLFyEuXodM3OCdq2w4/wAGUfs0MkT/AIMkZ03nDKS3ZujVXdqm6w/Yx8/Q88LkBcvT4cEqHtu2WC/bh1JY/q1X1MFRGbPfAPJhtIe73NRYebdkB0Eldy6HnxchLltaqrqG2sYCD/8AnUl+7ZpY5qo6nYADnh1J7NW9yq6dUV7EPN0Zh8yElehvZUAXLoLbOGT/AOupN0jpWn+T4GP1qPFWyO+FD2fxbR6/q0kMLUmrpDTowg7OfQpPyfygYlTg7nufGfJJC9n7SuqanDQNdbAdysaeOYaiZjDqM0VFSxSAEWOV7WZmmxIuNVElw0M4m3ALfgqcqd1LiLUSUUk7koTACxs6/qVbXy3PKyF1SGnqiyaqKrMunCFnczyldDK5ckWgpMIAlXBEGrKkdBnBEFzWLimFOCNoQBPxhMhZG4/J1H7lMfGqcNZ5hO6U+pixEjrkuPwiT3m63nRHqULn86qV/mgw6WT63BYFoWWhnVqPkXVflwXMRGAkCVbTKxUQSBKERQgjAQAJwJhGE1ql04bfrblEBUmjizkjja41t3ovcKt5f0lBGWg7r31vrbyK1hfTt04gG9zcbuSyUNUWk2G7SxRmYnzrPKnfiXRnY1TJAAcswtvAJtbyIqfFwHAEjle4N1kaljm5Q47wD5kpcSdCl7BMnatHoU3SJsdjvB3a2tz1ReENnGdo36HmvPdq4aElSYcTkYCGuIB5Kp4VLdvLO8vjuNVUUoB1N+Hk86hy1uUODiLjTzqgbXO8YkntKZc8neVbGjqyqVTQ19S/PSMI+FS/5WIgfVKqSKUt36clc0txRR8xHiTO4Qzj7JWYMhO8qjCx8cdJMvxT8D1iiWzEnh178e5P1GMPdvPq3KsSrbsR0Me2xx8hKQFCEQTihgoggCMKBMQxmqkZRuUZOMKoRtYVk0U44oFGBD1PT3BJ3D97Iwwgck5hrrnLwKsn4dmaTu4opgauaLDBkwlp5txaTvhjpx9tYNb2rGTCYx8jefTYpGPqYVgVlwubm/8AJmjEZKK9AgiQogtpkYoRBCEYTCMUIkIRJkKKnon2IIJ8yZCNjCTYIiF2+BsjAW2DuPDMe1P0OByPF9LDggwvDXMs55s12/iCP9VpMGrIs5ay4vvvuvyWSpNxX6czRCKbzIOI4UA1tx70WKz88OQ+VbnHj1MzNbbxb1rF4jNncDbgBYcEMPNyWZK0VFkTOiBQ5UoC1mW4SciKauuBUsG5r8FdnpAPlFSz02HSAetoWVaVp+iLrxOHi1lA7zPMkR+0syG205adyw4fKrUXqjXXzpU36MIJQUiULcYww5LdAEQUIGCiBQBE1QJkI4gSFKdSaaaaKFFLY3UwTZm+RUG4hPGqVrUrwlhiLjYKALvB8oYTYE6jtCDbuJ1PVUOngPAq+oKE7JzrXAF93FK3YKzLbpX1aBreVPhbPnmonI/whYJrea9A6fuDIy3lLSR2/qcPF/XKsAX+tZ8F8u+rZbivHbRI4Bcla3kkW4xhBEgBRAogYQRBCEQTCsJoT0MJJTbHKSJhYDkiIXDXERWdfq27rKVhLGnTdxvxWf8ADHbrmytKKvs2w0J0v2KicHYsjNXNCcRuwsOvBZ6uhyuParmlotLucOyx1UPEYb8b+oqmnaLsi2d2syjc9ddK+PVdZbTIwUQXWRBQhoOi0toqr+Y2ll9FVxm/cVWYpFlqJm+LLKO6RwU3o3qKpvjUdR3syvH2Uz0h/wCrmPjPL/ngP/aWGnliZrVI2VM8PB6NkEJQUIXLcYhwLrpGpwMQCcE40JyKNOEAjyJbjWPPgFLgbpbmo0Q1UtjxfVUo2sOOiLjYKT/BuRtyU3TOsLjhuSVNcdyIBYpdVosJeSModYOIaQONzZZBsmq1XQ6qL6mCOw680Q3f0gSVPC2GGckiy/KQ65PI1db3MZTxD7JWEIWq6eVOZ8X8/wALk9JXTC/dGFlbqrBq1GI+Jd6rFBSoUoWszhBEEIRhMIxQjQhEE4jFCcCFiJErYQCk09RlUUJxqlrgTsyxgxBw3FSHV5cdeCq4zZOgqtwVyzaZJmcDuTNkN0oTJCnWSrlwRAXXQ/Wqy/pIapnzqd6jY4byNd48FI7vpowfWCnuh77V9P2yBvzgW/em8cZbYf1DW+jmlj/YCw7sXzj7mzfheUvYrwjaE2E6xbmYw2p9ltE0Go7JBkSTKNw3ISxBFESexXlFgbnWdw5gXv5+CrlJQ3lkYuW48mYURKbCdaxIjUyVBV5QNE1MbkkcUD3JAUwgoatN+TsXxKn5Nc55/sRPd9yzV1p/yeaVUj/0VLWP8loS0faVVd2pS5FlJXqLmRul8l5IBypYD55HSS/+xUSuemGlWW/o4qRnzaSIH13VMph1alHkiVs5vmKEQQhEFpKGEEQQhEERGGEQQhONjKcRihEEgbZHuRK2cAnWtQMCeCgLBNKIIWhEEAioghCUKECukJXEobqEJ+CS5aqB3izQn9YFZdK4crmDxJa6P5tW549UiooH2c08iD3G61fTGLrydlZUd0sNPIPvWGrliab1TNlLPDzWjRlQnGOXFiJrFtuYw7pyI30TezRsCUYsWsIHYOKcZI4ggEgE336KDtDzU+jnBBB4qmSLYs8vCcY9cuSo1M4nVEFy5OhWKtV0Eb1a53EUUoH9qSNp9S5cs+L+VItw/wAxFd0wP8YVPZM9vmb1R6gFUBcuV1PwLkiqp4mEEQXLlcVMIIguXJkIw2qVG27CfFI9a5ciVsAN1VpQULX6HvSLks3ZEgO1mHNYLhQQlXIQd1mGSHY2JXtSrkwg2uC5cmAcSlY1cuUIEth0o1Eh5yUD/O+gdf7ASrlz8T86nzZtw/yqn0M5bRLE3VcuWwyDzmoLLlyCCKpUItZcuQkM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BQUEBQUFRUQFBAUFRQVDxQUFA8VFBAVFBQQFBUXHCYeFxkjGhQUHy8gIycpLCwsFR4xNTAqNSYrLCkBCQoKDgwOGg8PFykcHB0pLCwsKSkpKSksKSosLSwsKSkpLCkpKSwpKSkpKSkpLCk0KSkpLCkpKSkpLCkpKSksLP/AABEIAMUBAAMBIgACEQEDEQH/xAAbAAABBQEBAAAAAAAAAAAAAAACAQMEBQYAB//EAFAQAAEDAgMEBAcLBg0EAwAAAAEAAgMEEQUSIRMxQVEGImGRFFJxgZOh0yMyQlRkkpSxssHSBxZTo8LwFSVDYmNzgpWis9Hh8TREg8MzNWX/xAAaAQACAwEBAAAAAAAAAAAAAAABAgADBAUG/8QAMxEAAgECAwUGBAYDAAAAAAAAAAECAxEEIVESMUFxoRMUMlJhwSMzgfAFFSJC0eFikbH/2gAMAwEAAhEDEQA/APKbJbJQEQC7tjlXEDUQC5KmSFuclXWSgJrAOCVcAisnSFuKEYCEBGE6EYVlwXBPR5eIv505WxGNV/hVMwAnybyqV8otYADyJ+le4nkAi0BMtZmkO0IIupEUoDbu71WuJcRqLjzXU+lZwP8AqlaGuU9S9znG266k0mImPcL6bjuIVlXRBl3NaD5tFQPludfV9SZZoRuxoaXH9wA323bvOrHbiQ2JyngR96zVI4BvC9/OrDD3kXOlv30SSprgNGRpHULmtuHHXf8A6hM1ElhvuplLJmhJB4cTqFTVMeU9Y3WeKu8y6Tsshiar0t+/kXQ0ebeP9kvgoOo+vcnTUhosD3q/kU8yJUUAB0KZqWgeb1p0ZnHQqPVsNwCrEIxtrjw4JZHZhdc0Ze0EJY5N9/8AhWCXO3CyjPCeLtUzIUyA2N2RsaljjuVIazTcmuKkYsJbJbJVzLHTucAlAXBEmSFbOAS2XBXWDdFZalhkaYo42uyZ5ZMjXPsHFjbAlxAIJsLC4UlKMFeTsBJvcU4CWy1A6ASfGKP6Q/2aUdAJfjFH9If7NJ3il5kHYkZcBKAtSOgEvxij9O/2aUdAJPjFH6d/s03eKPmQuxLQzOVLdac9BJPjFH6d/s0o6Cv+MUfp3+zTd5o+ZCdnLQzTU62S25X/AOY7/jFH6d/s0X5lP+M0fp3+zTd6o+ZCulPQzpkPNTcPqHA2O5WrehbuNTSenf7NOxdFnN/7mj+kP9mp3qj50Ds5aDbHOczW9u9Vk1MN/lWmgwx7WlvhNIQddZ36fq1Hl6PZr3qaT07/AGaCxVJfuQXTk+BmhonYXOvordvRX5VSemf7NSx0ejDf+ppb/wBe/wBmmeLo+ZCKlIXC6x1usQGjgo1ZJlkJ3j61Op8LY11zU0luI27/AGaObDor9WppNTreZ/s1V3mjfxIs2JWCoaMys0sBfnqouIYQY+N1Pw6CFh61TSeaV9/sKdUS0zt9VT+ld+BV96gpZSVh+zuv7MzHEQLnemJJ7nVX1RHATpU0tu2Z/wCBQTgjZHAQz08r3XyxtmOd535WBzQCey+qvjiqT3yRU6cuBXxt07E0WaqRGRl3f7IoNTYnQ6and2rXcoGJIOSm4VQNkDgRbdZ3Lmn46PJ1zqOW+4U+nbm6sYsCQbn4I8yqnPLIsjHMrJMMaxwANzfVSayoaRYDTyKfUQMa08Sqh55oRe1mwyWyedWS2SJQqEaxQiSJQmQooXouFx5cMox+kfWyn0zYh/lledBelyx5KWhZyo4nnyyySS/tBYce/wBCXqNHcxkIgUAKm4Vhr55AxltxLnE2bG0e+e48AFxwJXyRHuuurxlFQk5PCJsx02uyaIb87e+y9vrVXiuHOp5XRyWu22o3OB1Dh2EKDuDWZGJQErsyEuUEOJQFKSgLlACFA5E4qTBhpfTyzZgGwuibbi4yOsPIBqoC19xAcgciJTZKAgLk2UbinpY4hA1wedrncHR5dGxht2vDrbydLXUJa5Dcm3K9qcDjgrNhVTZWNa0vkYwusXQiRoDbEkZiG3t26KhcUSSi1vAKAoyU2SgVsEqZgFTs6unf4k8DvMJW39ShlBntqOGvdqoROzuaLE4NnUTM8SadtuxsrgPqS0NPmeBY68vqKsOkVFmxCexsJHtkB7JY2SftK9w3o62MB+88+3mF6jt1GnF6obsm5tLUpsMjAeQ61xply3WhdSxsbqCC4cNyPD+jjdptddOHM81OqoWgEusVkqVVKWRphSajmZR0RcSGDyDnyKh1GHOaRmBuezetLSZbgu0v69U7XTh43gcPKrVWadrFXZpq9zwdEEiUK0cVKFyVEBxXqXSCPJMI/wBDDSxeTJTRgjvuvNcPptpNGwfykkbPnPDfvXo/SSbNWVB/ppB5muLR9S5f4g/Chl4PqQQVocJOXD6x43udBFfiGuddw897LOAq66PYtHGJYagEw1DQHFvvo3NN2SAcbH7t9rLmBpuzKkuW76vhlMZRfZ4eHyA9kb9/bqqSOgoonZ31O3a03bFHC5rpOTXkmzRz3KV0exPb1dVPUe98GnLg34LOo3I3yN0RLqa2XZ8RMFxQ1bn08rIxG+OQxtbG1vgzmNzNLHAX0tbUm/emmYl4Ph9O6NrNrK+oIkLGuLGteA7KHAi56oudwvzTUMsFI2R8U4nlkY6OPLG5oia/R0ry74VtwH/Eqalhfh9GyWUQvtUPY5zC5jmmazmnLqD70jyFQKvb1t7oI0La00UjmhrqiSWKbIA0SbLrZ7Dc4tBF+0ckzS9J89S2ExReCvkEQh2TeqxzsjXB1s2bUG90xJ0ijhlpW093xURcS4tymd0h91cAdwsSBdHFHRRT+ECozsY7asgEThKXXzNjcToADbXsUBfR8x6kDaSGuIa17qeoiZEXtzAHO5rXEcbA38oC6n6SzPoaqQ7MOEtOBaBmXrmztCDfz3sql+MNfS1Qe4CWoqIpQ2x1GYudY2tYX4pcBqYXUtRBPLsTK6F7HmNzwdmSS0hvm71AKeaUXwfuN9IYwKagsAL0776b7SWueauqaFvh2F9Vtn0kOYZRZxLJdSOJ3Ktz01TSU7ZagQSUoexwdE54kY5+YOZl3kcvKpEuP0/htBJG4iKmiZG4ua7MwNLwMwA1JBB0vvQArXvy9g8CxjwmpdRvjiFPI2djIxE0GHIxzmPa/wB8XdXUk7zdVET8mEslaG54q7QljT/22YAgjUXG46JvoziccOIslkdaNskxLsrj1XMkANgL8Rw4pkYhH/BskOb3Q1bJWts7VmxyF17W9d1Bdq6u3nn7WNXXYg6TGKNsgYWFsLwNmzUy05BubXIuNAdyr+jWDStpZ5qSNj6nwl0DXP2fuDGDM97RIcuYkgfuU3NitM6agqhPZ8IpIpojE+7BGDnlzDQjsH+yg02K08gq6Wd5bDPUPngnDC4RPD3AOczflcwgcxr5iO5Lau3r/wAJ/SbBpXUXhFbEyOeGZjXujMQ8JheQLubGbZ2uNr6aK1rWVJdmpYaesw4gBsETIrhmS2U6ZxIDrcX8g4YzEqWjgpiyORtTUSPadoxj2R08bd7Re2Zzt3n4WF7GmbR7aOpp6zwIDZmSDJMXsc22dsbhfaNdY7779eQgqln/AK4q/wDD9TGzCziLEWJFjvbr707tQmirTpLiTairnmjBa2WRzmg6G2guRwJtc+VVRSmGSs2keqx0okjhlA60lLRuv2iEMPrYriOpGg36LOYTW2oaQ33wyx+iqXi3c4KVHUhjc2/zrq0oudNG3bSd9bF4MTa0W9SgYjUtI0ubqiqMUvre3FQ4sZdm1Og4c1phhnvKpYjgWz3BurtABYDiVVV+Jhxs3cNyjVtYXkknmoV1tp0bZsyzq3yRg0qRKqzUKlCQJQiA0HQKnz4lSDf7vE75js5+yr6onzPc7x3Od85xP3qr/Jw21e1/6GGrl8mWmkAPe4Ka0rj49/ES9Bn4V9fYdBS3TV0t1gEuOXUygxQxNma0A7eIxEknqgkEkduir7pWgk2AJPIC5PmUCm1uCLlMrsVMkcMZAAp2OYCCbuzOzElM0tC6QSkabFhe697nrtZlHbdw7ioxBtextztpz3qBu0uZxKQlG2LrND7sDi25LToCbF1t5t2IJWdZwZdwaXdbKRdoNg8j4NxrqgKASgJUxmHkwOlubtljiyZblxex77+bJutxTVLQOkbK4abBmdwINz7o1mUdt3juKJNlkYlASuKl4XhhmnZCSWF+bUtNxZjne9035bedAVJvJEElASiINgSCMwBFxvHMcwge0gAkEA7jbQ9o5qABJQEo3MNr2NjxsbHsvuUrBsKNRM2O+UP2ln5SRmZE6TLw1OW2/ioBJt2RXkoClzaISVBAShKUoSoA2mFTn+DYSP5Opqo9eGeOKUfel8JdYgnfc2UPo/N/F04/RVVNJ6SKWP8AZCYkqifIvQfh62qXJjVZWty/o58tynIyFHanAV07Ga486QFDZA0owjuJcwKMMXMT1wsiRvbGg1KAjKNiZIVs1HQEZfDX+JRSNHYZpomD1XTmZOdFmZKGud47qGIekkkcP8AUfMuBjXesx5bly9x3MuzJu6W6xiDmZXfR6tbHHMXmaJsmyYKmEdaFwLnbM6g2cBqAb9QKgzKXh+MSwZtk6wfbM0sY9rrG4u14IuOdkR4S2Xc09VVSxCudtsxdBROEjM0e1EkkYZI4bw8suDfXU8109ZMaqKJj2tZT09PKc7M0cezo2vdO5g1e5odp2hvJZpuOzB0rtoS6oaWykhrto21rEEWFuFrW4WQMxqVswmDztAAM1m7gwMDSLWIygCxCly7tV6muppxJHSnbTT2xKnaJJmZSOqC5rLuccvvSbka8FXV+ISwxQmmc5pnnrHPLT/8ALI2oyMjd4wDbdU6HOdFTS9JKh2W8h9ze2RgDGBsb2XyuY0Ns3edALG+t1Y4NirGRW8LlgcXudMwRGTa3Oj4S0e5vy3aTccDdQPaKWSy++ZZ47iEkQrnROLHOromZmmzgBBISGuGrfegacLjihqsQkaap7Xua6TD6KV5a4tzSONODIbcSHOF/5x5rM4tjTppJjqGTTOmyaGzusG3PMNcRyQQY/Ox+dkhDtm2G+VhBja0NEZaRYgBo3i+igrqq/wB+v8kjo01+1e5j2xiKGV7pSwvMDLBpkja3XadYAeVaegqBJJhrxJLNapqo9rMwB7xs2HKOs4loJdvPNYegxKSB+eF2V1i3cHAtIsWua4EOB5EKRJ0mqC5jjKbxP2kdmMAidly9RobZot8EC3G19VBYVIxVmXeE1zqqFoq3mRra6g1eb5GzbRsjB4rDlHVGgsnMXxBr21sb5aqYtD3CN9O1rKN8cwAe07U7NoF2WAFw5ZBtY8RujDrMeWOc2w6xZmyG+/TM7dzUuu6TVEsZjllLmnLm6rA6TL73aPDQ6S3DMSpcnbK1n97zXmV20qaeaofJJ4JUNdTRwltJTmOmDmBuZ+9pDbFrd53pjDsVljr6CGNzthLBSARA+5vEsXushbuL9oXku3jKs0el9VYDbHRuUnJHme3KWhsjst5BY2s4nvCZoOlFTAxrIZS1rDdnVYTHcgkMc5pc0EjUA2OtwblS4e2jfj98N5VOFtOWndogJRPfckneSSfKd6AlAxsQlCUpKEqANL0SBfT10Y1Jip5B/wCKqZf1PKWWiLRrvGib6Cv92nZ+lo6xo8ojEg9casoWCQanW2nb5V2/w2doNeo1RXjH6/fUrMqVWc1Dk3a33qHNTFuvNddTTM7i0NNTjULQiATCmECW6EIlkR0QgVJpHAHVRgiDk6EZuKKzcKP9LXHuipR98hVdmVdhPSiopmOZE5uR7g4skijlZmAtnDZGmzraXCmjp7Vcqf6BTfgXGr4SrOo5JZMtexJK8rfQdzLs6s8Bx2qqRKQacbJsRFqCl1Mk7YgD1P5xPmVfV9NKlkj2jwchj3tB8AptQ1xAPvOxZ1hKrk4pZoLpxUVLayfoBnXZkP59VXyf6BTfgS/nzU/J/oFN+BP3Ctp1Qlqfm6MXMkzLvz4qfk/0Cm/Al/Pep+T/AECm/Aj3Ctp1RPh+fowcyQuTn561Pyf6BTfgSjpnU/J/oFL+BT8vr6dUD4fn6MYLkJcpf541Pyf6BS+zRDpdU/J/7vpfZo/l1fTqgXpefoyAXIS5WbOldSfi/wDd9L7NWmGYvI8HauiZbiMPo7HvjSPA1lwCo03+/ozLFyEuXodM3OCdq2w4/wAGUfs0MkT/AIMkZ03nDKS3ZujVXdqm6w/Yx8/Q88LkBcvT4cEqHtu2WC/bh1JY/q1X1MFRGbPfAPJhtIe73NRYebdkB0Eldy6HnxchLltaqrqG2sYCD/8AnUl+7ZpY5qo6nYADnh1J7NW9yq6dUV7EPN0Zh8yElehvZUAXLoLbOGT/AOupN0jpWn+T4GP1qPFWyO+FD2fxbR6/q0kMLUmrpDTowg7OfQpPyfygYlTg7nufGfJJC9n7SuqanDQNdbAdysaeOYaiZjDqM0VFSxSAEWOV7WZmmxIuNVElw0M4m3ALfgqcqd1LiLUSUUk7koTACxs6/qVbXy3PKyF1SGnqiyaqKrMunCFnczyldDK5ckWgpMIAlXBEGrKkdBnBEFzWLimFOCNoQBPxhMhZG4/J1H7lMfGqcNZ5hO6U+pixEjrkuPwiT3m63nRHqULn86qV/mgw6WT63BYFoWWhnVqPkXVflwXMRGAkCVbTKxUQSBKERQgjAQAJwJhGE1ql04bfrblEBUmjizkjja41t3ovcKt5f0lBGWg7r31vrbyK1hfTt04gG9zcbuSyUNUWk2G7SxRmYnzrPKnfiXRnY1TJAAcswtvAJtbyIqfFwHAEjle4N1kaljm5Q47wD5kpcSdCl7BMnatHoU3SJsdjvB3a2tz1ReENnGdo36HmvPdq4aElSYcTkYCGuIB5Kp4VLdvLO8vjuNVUUoB1N+Hk86hy1uUODiLjTzqgbXO8YkntKZc8neVbGjqyqVTQ19S/PSMI+FS/5WIgfVKqSKUt36clc0txRR8xHiTO4Qzj7JWYMhO8qjCx8cdJMvxT8D1iiWzEnh178e5P1GMPdvPq3KsSrbsR0Me2xx8hKQFCEQTihgoggCMKBMQxmqkZRuUZOMKoRtYVk0U44oFGBD1PT3BJ3D97Iwwgck5hrrnLwKsn4dmaTu4opgauaLDBkwlp5txaTvhjpx9tYNb2rGTCYx8jefTYpGPqYVgVlwubm/8AJmjEZKK9AgiQogtpkYoRBCEYTCMUIkIRJkKKnon2IIJ8yZCNjCTYIiF2+BsjAW2DuPDMe1P0OByPF9LDggwvDXMs55s12/iCP9VpMGrIs5ay4vvvuvyWSpNxX6czRCKbzIOI4UA1tx70WKz88OQ+VbnHj1MzNbbxb1rF4jNncDbgBYcEMPNyWZK0VFkTOiBQ5UoC1mW4SciKauuBUsG5r8FdnpAPlFSz02HSAetoWVaVp+iLrxOHi1lA7zPMkR+0syG205adyw4fKrUXqjXXzpU36MIJQUiULcYww5LdAEQUIGCiBQBE1QJkI4gSFKdSaaaaKFFLY3UwTZm+RUG4hPGqVrUrwlhiLjYKALvB8oYTYE6jtCDbuJ1PVUOngPAq+oKE7JzrXAF93FK3YKzLbpX1aBreVPhbPnmonI/whYJrea9A6fuDIy3lLSR2/qcPF/XKsAX+tZ8F8u+rZbivHbRI4Bcla3kkW4xhBEgBRAogYQRBCEQTCsJoT0MJJTbHKSJhYDkiIXDXERWdfq27rKVhLGnTdxvxWf8ADHbrmytKKvs2w0J0v2KicHYsjNXNCcRuwsOvBZ6uhyuParmlotLucOyx1UPEYb8b+oqmnaLsi2d2syjc9ddK+PVdZbTIwUQXWRBQhoOi0toqr+Y2ll9FVxm/cVWYpFlqJm+LLKO6RwU3o3qKpvjUdR3syvH2Uz0h/wCrmPjPL/ngP/aWGnliZrVI2VM8PB6NkEJQUIXLcYhwLrpGpwMQCcE40JyKNOEAjyJbjWPPgFLgbpbmo0Q1UtjxfVUo2sOOiLjYKT/BuRtyU3TOsLjhuSVNcdyIBYpdVosJeSModYOIaQONzZZBsmq1XQ6qL6mCOw680Q3f0gSVPC2GGckiy/KQ65PI1db3MZTxD7JWEIWq6eVOZ8X8/wALk9JXTC/dGFlbqrBq1GI+Jd6rFBSoUoWszhBEEIRhMIxQjQhEE4jFCcCFiJErYQCk09RlUUJxqlrgTsyxgxBw3FSHV5cdeCq4zZOgqtwVyzaZJmcDuTNkN0oTJCnWSrlwRAXXQ/Wqy/pIapnzqd6jY4byNd48FI7vpowfWCnuh77V9P2yBvzgW/em8cZbYf1DW+jmlj/YCw7sXzj7mzfheUvYrwjaE2E6xbmYw2p9ltE0Go7JBkSTKNw3ISxBFESexXlFgbnWdw5gXv5+CrlJQ3lkYuW48mYURKbCdaxIjUyVBV5QNE1MbkkcUD3JAUwgoatN+TsXxKn5Nc55/sRPd9yzV1p/yeaVUj/0VLWP8loS0faVVd2pS5FlJXqLmRul8l5IBypYD55HSS/+xUSuemGlWW/o4qRnzaSIH13VMph1alHkiVs5vmKEQQhEFpKGEEQQhEERGGEQQhONjKcRihEEgbZHuRK2cAnWtQMCeCgLBNKIIWhEEAioghCUKECukJXEobqEJ+CS5aqB3izQn9YFZdK4crmDxJa6P5tW549UiooH2c08iD3G61fTGLrydlZUd0sNPIPvWGrliab1TNlLPDzWjRlQnGOXFiJrFtuYw7pyI30TezRsCUYsWsIHYOKcZI4ggEgE336KDtDzU+jnBBB4qmSLYs8vCcY9cuSo1M4nVEFy5OhWKtV0Eb1a53EUUoH9qSNp9S5cs+L+VItw/wAxFd0wP8YVPZM9vmb1R6gFUBcuV1PwLkiqp4mEEQXLlcVMIIguXJkIw2qVG27CfFI9a5ciVsAN1VpQULX6HvSLks3ZEgO1mHNYLhQQlXIQd1mGSHY2JXtSrkwg2uC5cmAcSlY1cuUIEth0o1Eh5yUD/O+gdf7ASrlz8T86nzZtw/yqn0M5bRLE3VcuWwyDzmoLLlyCCKpUItZcuQkMj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4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/>
          <a:lstStyle/>
          <a:p>
            <a:pPr algn="ctr"/>
            <a:r>
              <a:rPr lang="en-GB" sz="3600" b="1" dirty="0" smtClean="0"/>
              <a:t>Characteristics of an Effective Business Plan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There are success factors with risks identified and minimised.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Investment required is shown with realistic return on investment.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Timescale to break-even and anticipated profit stream are realistic.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Financial planning is accurately </a:t>
            </a:r>
            <a:r>
              <a:rPr lang="en-GB" sz="2800" dirty="0" err="1" smtClean="0">
                <a:solidFill>
                  <a:schemeClr val="bg2">
                    <a:lumMod val="25000"/>
                  </a:schemeClr>
                </a:solidFill>
              </a:rPr>
              <a:t>costed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 and realistic.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Potential exit routes and timescales for investors are shown.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The venture team demonstrates capability.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36680"/>
          </a:xfrm>
        </p:spPr>
        <p:txBody>
          <a:bodyPr/>
          <a:lstStyle/>
          <a:p>
            <a:pPr algn="ctr"/>
            <a:r>
              <a:rPr lang="en-GB" sz="3600" b="1" dirty="0" smtClean="0"/>
              <a:t>Summary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4006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bg2">
                  <a:lumMod val="25000"/>
                </a:schemeClr>
              </a:buClr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A business plan summarises what your enterprise will do, who will do it, what the market looks like, and why it will be successful.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bg2">
                  <a:lumMod val="25000"/>
                </a:schemeClr>
              </a:buClr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Goal is to succinctly communicate what the enterprise will accomplish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bg2">
                  <a:lumMod val="25000"/>
                </a:schemeClr>
              </a:buClr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Planning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is a three stage process: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bg2">
                  <a:lumMod val="25000"/>
                </a:schemeClr>
              </a:buClr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Understand where you are;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bg2">
                  <a:lumMod val="25000"/>
                </a:schemeClr>
              </a:buClr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Deciding where you want to go: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bg2">
                  <a:lumMod val="25000"/>
                </a:schemeClr>
              </a:buClr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Planning how to get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there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Summary (Contd.’)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bg2">
                  <a:lumMod val="25000"/>
                </a:schemeClr>
              </a:buClr>
            </a:pP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</a:rPr>
              <a:t>Four critical factors include: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bg2">
                  <a:lumMod val="25000"/>
                </a:schemeClr>
              </a:buClr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The people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bg2">
                  <a:lumMod val="25000"/>
                </a:schemeClr>
              </a:buClr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The Opportunity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bg2">
                  <a:lumMod val="25000"/>
                </a:schemeClr>
              </a:buClr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The Context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bg2">
                  <a:lumMod val="25000"/>
                </a:schemeClr>
              </a:buClr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Risk and Reward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/>
          <a:lstStyle/>
          <a:p>
            <a:pPr algn="ctr"/>
            <a:r>
              <a:rPr lang="en-GB" sz="3600" b="1" dirty="0" smtClean="0"/>
              <a:t>Readings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18457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Baron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and Shane (2008)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‘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Entrepreneurship-A </a:t>
            </a:r>
            <a:r>
              <a:rPr lang="en-GB" sz="2400" i="1" dirty="0">
                <a:solidFill>
                  <a:schemeClr val="bg2">
                    <a:lumMod val="25000"/>
                  </a:schemeClr>
                </a:solidFill>
              </a:rPr>
              <a:t>process 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perspective’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Chapter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7.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(core reading)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GB" sz="2400" dirty="0" err="1">
                <a:solidFill>
                  <a:schemeClr val="bg2">
                    <a:lumMod val="25000"/>
                  </a:schemeClr>
                </a:solidFill>
              </a:rPr>
              <a:t>Barringer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, B.R. and Ireland, R.D. (2012)</a:t>
            </a:r>
            <a:r>
              <a:rPr lang="en-GB" sz="2400" i="1" dirty="0">
                <a:solidFill>
                  <a:schemeClr val="bg2">
                    <a:lumMod val="25000"/>
                  </a:schemeClr>
                </a:solidFill>
              </a:rPr>
              <a:t>’Entrepreneurship: Successfully Launching New Ventures’.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Fourth Edition, Pearson Education</a:t>
            </a:r>
          </a:p>
          <a:p>
            <a:pPr algn="just">
              <a:spcBef>
                <a:spcPts val="0"/>
              </a:spcBef>
            </a:pPr>
            <a:endParaRPr lang="en-GB" sz="11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Nielsen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, S. L.,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</a:rPr>
              <a:t>Klyver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, K.,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</a:rPr>
              <a:t>Rostgaard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, E. and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</a:rPr>
              <a:t>Bager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, T. (2012) </a:t>
            </a:r>
            <a:r>
              <a:rPr lang="en-GB" sz="2400" i="1" dirty="0">
                <a:solidFill>
                  <a:schemeClr val="bg2">
                    <a:lumMod val="25000"/>
                  </a:schemeClr>
                </a:solidFill>
              </a:rPr>
              <a:t>‘Entrepreneurship in theory and practice: Paradoxes in play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’, Cheltenham: Edward Elgar, Chapter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8.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GB" sz="2400" dirty="0" err="1" smtClean="0">
                <a:solidFill>
                  <a:schemeClr val="bg2">
                    <a:lumMod val="25000"/>
                  </a:schemeClr>
                </a:solidFill>
              </a:rPr>
              <a:t>Sahlman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W. (1997) How to Write a Great Business Plan, </a:t>
            </a:r>
            <a:r>
              <a:rPr lang="en-GB" sz="2400" i="1" dirty="0">
                <a:solidFill>
                  <a:schemeClr val="bg2">
                    <a:lumMod val="25000"/>
                  </a:schemeClr>
                </a:solidFill>
              </a:rPr>
              <a:t>Harvard Business Review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, July-August 1997,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98-108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276872"/>
            <a:ext cx="8288089" cy="1872208"/>
          </a:xfrm>
        </p:spPr>
        <p:txBody>
          <a:bodyPr/>
          <a:lstStyle/>
          <a:p>
            <a:pPr algn="ctr"/>
            <a:r>
              <a:rPr lang="en-GB" b="1" dirty="0" smtClean="0"/>
              <a:t>Part II: </a:t>
            </a:r>
            <a:br>
              <a:rPr lang="en-GB" b="1" dirty="0" smtClean="0"/>
            </a:br>
            <a:r>
              <a:rPr lang="en-GB" b="1" dirty="0" smtClean="0"/>
              <a:t>Structure of a Business Plan</a:t>
            </a:r>
            <a:endParaRPr lang="en-GB" b="1" dirty="0"/>
          </a:p>
        </p:txBody>
      </p:sp>
      <p:sp>
        <p:nvSpPr>
          <p:cNvPr id="4" name="AutoShape 2" descr="data:image/jpeg;base64,/9j/4AAQSkZJRgABAQAAAQABAAD/2wCEAAkGBhQSEBQUEBQUFRUQFBAUFRQVDxQUFA8VFBAVFBQQFBUXHCYeFxkjGhQUHy8gIycpLCwsFR4xNTAqNSYrLCkBCQoKDgwOGg8PFykcHB0pLCwsKSkpKSksKSosLSwsKSkpLCkpKSwpKSkpKSkpLCk0KSkpLCkpKSkpLCkpKSksLP/AABEIAMUBAAMBIgACEQEDEQH/xAAbAAABBQEBAAAAAAAAAAAAAAACAQMEBQYAB//EAFAQAAEDAgMEBAcLBg0EAwAAAAEAAgMEEQUSIRMxQVEGImGRFFJxgZOh0yMyQlRkkpSxssHSBxZTo8LwFSVDYmNzgpWis9Hh8TREg8MzNWX/xAAaAQACAwEBAAAAAAAAAAAAAAABAgADBAUG/8QAMxEAAgECAwUGBAYDAAAAAAAAAAECAxEEIVESMUFxoRMUMlJhwSMzgfAFFSJC0eFikbH/2gAMAwEAAhEDEQA/APKbJbJQEQC7tjlXEDUQC5KmSFuclXWSgJrAOCVcAisnSFuKEYCEBGE6EYVlwXBPR5eIv505WxGNV/hVMwAnybyqV8otYADyJ+le4nkAi0BMtZmkO0IIupEUoDbu71WuJcRqLjzXU+lZwP8AqlaGuU9S9znG266k0mImPcL6bjuIVlXRBl3NaD5tFQPludfV9SZZoRuxoaXH9wA323bvOrHbiQ2JyngR96zVI4BvC9/OrDD3kXOlv30SSprgNGRpHULmtuHHXf8A6hM1ElhvuplLJmhJB4cTqFTVMeU9Y3WeKu8y6Tsshiar0t+/kXQ0ebeP9kvgoOo+vcnTUhosD3q/kU8yJUUAB0KZqWgeb1p0ZnHQqPVsNwCrEIxtrjw4JZHZhdc0Ze0EJY5N9/8AhWCXO3CyjPCeLtUzIUyA2N2RsaljjuVIazTcmuKkYsJbJbJVzLHTucAlAXBEmSFbOAS2XBXWDdFZalhkaYo42uyZ5ZMjXPsHFjbAlxAIJsLC4UlKMFeTsBJvcU4CWy1A6ASfGKP6Q/2aUdAJfjFH9If7NJ3il5kHYkZcBKAtSOgEvxij9O/2aUdAJPjFH6d/s03eKPmQuxLQzOVLdac9BJPjFH6d/s0o6Cv+MUfp3+zTd5o+ZCdnLQzTU62S25X/AOY7/jFH6d/s0X5lP+M0fp3+zTd6o+ZCulPQzpkPNTcPqHA2O5WrehbuNTSenf7NOxdFnN/7mj+kP9mp3qj50Ds5aDbHOczW9u9Vk1MN/lWmgwx7WlvhNIQddZ36fq1Hl6PZr3qaT07/AGaCxVJfuQXTk+BmhonYXOvordvRX5VSemf7NSx0ejDf+ppb/wBe/wBmmeLo+ZCKlIXC6x1usQGjgo1ZJlkJ3j61Op8LY11zU0luI27/AGaObDor9WppNTreZ/s1V3mjfxIs2JWCoaMys0sBfnqouIYQY+N1Pw6CFh61TSeaV9/sKdUS0zt9VT+ld+BV96gpZSVh+zuv7MzHEQLnemJJ7nVX1RHATpU0tu2Z/wCBQTgjZHAQz08r3XyxtmOd535WBzQCey+qvjiqT3yRU6cuBXxt07E0WaqRGRl3f7IoNTYnQ6and2rXcoGJIOSm4VQNkDgRbdZ3Lmn46PJ1zqOW+4U+nbm6sYsCQbn4I8yqnPLIsjHMrJMMaxwANzfVSayoaRYDTyKfUQMa08Sqh55oRe1mwyWyedWS2SJQqEaxQiSJQmQooXouFx5cMox+kfWyn0zYh/lledBelyx5KWhZyo4nnyyySS/tBYce/wBCXqNHcxkIgUAKm4Vhr55AxltxLnE2bG0e+e48AFxwJXyRHuuurxlFQk5PCJsx02uyaIb87e+y9vrVXiuHOp5XRyWu22o3OB1Dh2EKDuDWZGJQErsyEuUEOJQFKSgLlACFA5E4qTBhpfTyzZgGwuibbi4yOsPIBqoC19xAcgciJTZKAgLk2UbinpY4hA1wedrncHR5dGxht2vDrbydLXUJa5Dcm3K9qcDjgrNhVTZWNa0vkYwusXQiRoDbEkZiG3t26KhcUSSi1vAKAoyU2SgVsEqZgFTs6unf4k8DvMJW39ShlBntqOGvdqoROzuaLE4NnUTM8SadtuxsrgPqS0NPmeBY68vqKsOkVFmxCexsJHtkB7JY2SftK9w3o62MB+88+3mF6jt1GnF6obsm5tLUpsMjAeQ61xply3WhdSxsbqCC4cNyPD+jjdptddOHM81OqoWgEusVkqVVKWRphSajmZR0RcSGDyDnyKh1GHOaRmBuezetLSZbgu0v69U7XTh43gcPKrVWadrFXZpq9zwdEEiUK0cVKFyVEBxXqXSCPJMI/wBDDSxeTJTRgjvuvNcPptpNGwfykkbPnPDfvXo/SSbNWVB/ppB5muLR9S5f4g/Chl4PqQQVocJOXD6x43udBFfiGuddw897LOAq66PYtHGJYagEw1DQHFvvo3NN2SAcbH7t9rLmBpuzKkuW76vhlMZRfZ4eHyA9kb9/bqqSOgoonZ31O3a03bFHC5rpOTXkmzRz3KV0exPb1dVPUe98GnLg34LOo3I3yN0RLqa2XZ8RMFxQ1bn08rIxG+OQxtbG1vgzmNzNLHAX0tbUm/emmYl4Ph9O6NrNrK+oIkLGuLGteA7KHAi56oudwvzTUMsFI2R8U4nlkY6OPLG5oia/R0ry74VtwH/Eqalhfh9GyWUQvtUPY5zC5jmmazmnLqD70jyFQKvb1t7oI0La00UjmhrqiSWKbIA0SbLrZ7Dc4tBF+0ckzS9J89S2ExReCvkEQh2TeqxzsjXB1s2bUG90xJ0ijhlpW093xURcS4tymd0h91cAdwsSBdHFHRRT+ECozsY7asgEThKXXzNjcToADbXsUBfR8x6kDaSGuIa17qeoiZEXtzAHO5rXEcbA38oC6n6SzPoaqQ7MOEtOBaBmXrmztCDfz3sql+MNfS1Qe4CWoqIpQ2x1GYudY2tYX4pcBqYXUtRBPLsTK6F7HmNzwdmSS0hvm71AKeaUXwfuN9IYwKagsAL0776b7SWueauqaFvh2F9Vtn0kOYZRZxLJdSOJ3Ktz01TSU7ZagQSUoexwdE54kY5+YOZl3kcvKpEuP0/htBJG4iKmiZG4ua7MwNLwMwA1JBB0vvQArXvy9g8CxjwmpdRvjiFPI2djIxE0GHIxzmPa/wB8XdXUk7zdVET8mEslaG54q7QljT/22YAgjUXG46JvoziccOIslkdaNskxLsrj1XMkANgL8Rw4pkYhH/BskOb3Q1bJWts7VmxyF17W9d1Bdq6u3nn7WNXXYg6TGKNsgYWFsLwNmzUy05BubXIuNAdyr+jWDStpZ5qSNj6nwl0DXP2fuDGDM97RIcuYkgfuU3NitM6agqhPZ8IpIpojE+7BGDnlzDQjsH+yg02K08gq6Wd5bDPUPngnDC4RPD3AOczflcwgcxr5iO5Lau3r/wAJ/SbBpXUXhFbEyOeGZjXujMQ8JheQLubGbZ2uNr6aK1rWVJdmpYaesw4gBsETIrhmS2U6ZxIDrcX8g4YzEqWjgpiyORtTUSPadoxj2R08bd7Re2Zzt3n4WF7GmbR7aOpp6zwIDZmSDJMXsc22dsbhfaNdY7779eQgqln/AK4q/wDD9TGzCziLEWJFjvbr707tQmirTpLiTairnmjBa2WRzmg6G2guRwJtc+VVRSmGSs2keqx0okjhlA60lLRuv2iEMPrYriOpGg36LOYTW2oaQ33wyx+iqXi3c4KVHUhjc2/zrq0oudNG3bSd9bF4MTa0W9SgYjUtI0ubqiqMUvre3FQ4sZdm1Og4c1phhnvKpYjgWz3BurtABYDiVVV+Jhxs3cNyjVtYXkknmoV1tp0bZsyzq3yRg0qRKqzUKlCQJQiA0HQKnz4lSDf7vE75js5+yr6onzPc7x3Od85xP3qr/Jw21e1/6GGrl8mWmkAPe4Ka0rj49/ES9Bn4V9fYdBS3TV0t1gEuOXUygxQxNma0A7eIxEknqgkEkduir7pWgk2AJPIC5PmUCm1uCLlMrsVMkcMZAAp2OYCCbuzOzElM0tC6QSkabFhe697nrtZlHbdw7ioxBtextztpz3qBu0uZxKQlG2LrND7sDi25LToCbF1t5t2IJWdZwZdwaXdbKRdoNg8j4NxrqgKASgJUxmHkwOlubtljiyZblxex77+bJutxTVLQOkbK4abBmdwINz7o1mUdt3juKJNlkYlASuKl4XhhmnZCSWF+bUtNxZjne9035bedAVJvJEElASiINgSCMwBFxvHMcwge0gAkEA7jbQ9o5qABJQEo3MNr2NjxsbHsvuUrBsKNRM2O+UP2ln5SRmZE6TLw1OW2/ioBJt2RXkoClzaISVBAShKUoSoA2mFTn+DYSP5Opqo9eGeOKUfel8JdYgnfc2UPo/N/F04/RVVNJ6SKWP8AZCYkqifIvQfh62qXJjVZWty/o58tynIyFHanAV07Ga486QFDZA0owjuJcwKMMXMT1wsiRvbGg1KAjKNiZIVs1HQEZfDX+JRSNHYZpomD1XTmZOdFmZKGud47qGIekkkcP8AUfMuBjXesx5bly9x3MuzJu6W6xiDmZXfR6tbHHMXmaJsmyYKmEdaFwLnbM6g2cBqAb9QKgzKXh+MSwZtk6wfbM0sY9rrG4u14IuOdkR4S2Xc09VVSxCudtsxdBROEjM0e1EkkYZI4bw8suDfXU8109ZMaqKJj2tZT09PKc7M0cezo2vdO5g1e5odp2hvJZpuOzB0rtoS6oaWykhrto21rEEWFuFrW4WQMxqVswmDztAAM1m7gwMDSLWIygCxCly7tV6muppxJHSnbTT2xKnaJJmZSOqC5rLuccvvSbka8FXV+ISwxQmmc5pnnrHPLT/8ALI2oyMjd4wDbdU6HOdFTS9JKh2W8h9ze2RgDGBsb2XyuY0Ns3edALG+t1Y4NirGRW8LlgcXudMwRGTa3Oj4S0e5vy3aTccDdQPaKWSy++ZZ47iEkQrnROLHOromZmmzgBBISGuGrfegacLjihqsQkaap7Xua6TD6KV5a4tzSONODIbcSHOF/5x5rM4tjTppJjqGTTOmyaGzusG3PMNcRyQQY/Ox+dkhDtm2G+VhBja0NEZaRYgBo3i+igrqq/wB+v8kjo01+1e5j2xiKGV7pSwvMDLBpkja3XadYAeVaegqBJJhrxJLNapqo9rMwB7xs2HKOs4loJdvPNYegxKSB+eF2V1i3cHAtIsWua4EOB5EKRJ0mqC5jjKbxP2kdmMAidly9RobZot8EC3G19VBYVIxVmXeE1zqqFoq3mRra6g1eb5GzbRsjB4rDlHVGgsnMXxBr21sb5aqYtD3CN9O1rKN8cwAe07U7NoF2WAFw5ZBtY8RujDrMeWOc2w6xZmyG+/TM7dzUuu6TVEsZjllLmnLm6rA6TL73aPDQ6S3DMSpcnbK1n97zXmV20qaeaofJJ4JUNdTRwltJTmOmDmBuZ+9pDbFrd53pjDsVljr6CGNzthLBSARA+5vEsXushbuL9oXku3jKs0el9VYDbHRuUnJHme3KWhsjst5BY2s4nvCZoOlFTAxrIZS1rDdnVYTHcgkMc5pc0EjUA2OtwblS4e2jfj98N5VOFtOWndogJRPfckneSSfKd6AlAxsQlCUpKEqANL0SBfT10Y1Jip5B/wCKqZf1PKWWiLRrvGib6Cv92nZ+lo6xo8ojEg9casoWCQanW2nb5V2/w2doNeo1RXjH6/fUrMqVWc1Dk3a33qHNTFuvNddTTM7i0NNTjULQiATCmECW6EIlkR0QgVJpHAHVRgiDk6EZuKKzcKP9LXHuipR98hVdmVdhPSiopmOZE5uR7g4skijlZmAtnDZGmzraXCmjp7Vcqf6BTfgXGr4SrOo5JZMtexJK8rfQdzLs6s8Bx2qqRKQacbJsRFqCl1Mk7YgD1P5xPmVfV9NKlkj2jwchj3tB8AptQ1xAPvOxZ1hKrk4pZoLpxUVLayfoBnXZkP59VXyf6BTfgS/nzU/J/oFN+BP3Ctp1Qlqfm6MXMkzLvz4qfk/0Cm/Al/Pep+T/AECm/Aj3Ctp1RPh+fowcyQuTn561Pyf6BTfgSjpnU/J/oFL+BT8vr6dUD4fn6MYLkJcpf541Pyf6BS+zRDpdU/J/7vpfZo/l1fTqgXpefoyAXIS5WbOldSfi/wDd9L7NWmGYvI8HauiZbiMPo7HvjSPA1lwCo03+/ozLFyEuXodM3OCdq2w4/wAGUfs0MkT/AIMkZ03nDKS3ZujVXdqm6w/Yx8/Q88LkBcvT4cEqHtu2WC/bh1JY/q1X1MFRGbPfAPJhtIe73NRYebdkB0Eldy6HnxchLltaqrqG2sYCD/8AnUl+7ZpY5qo6nYADnh1J7NW9yq6dUV7EPN0Zh8yElehvZUAXLoLbOGT/AOupN0jpWn+T4GP1qPFWyO+FD2fxbR6/q0kMLUmrpDTowg7OfQpPyfygYlTg7nufGfJJC9n7SuqanDQNdbAdysaeOYaiZjDqM0VFSxSAEWOV7WZmmxIuNVElw0M4m3ALfgqcqd1LiLUSUUk7koTACxs6/qVbXy3PKyF1SGnqiyaqKrMunCFnczyldDK5ckWgpMIAlXBEGrKkdBnBEFzWLimFOCNoQBPxhMhZG4/J1H7lMfGqcNZ5hO6U+pixEjrkuPwiT3m63nRHqULn86qV/mgw6WT63BYFoWWhnVqPkXVflwXMRGAkCVbTKxUQSBKERQgjAQAJwJhGE1ql04bfrblEBUmjizkjja41t3ovcKt5f0lBGWg7r31vrbyK1hfTt04gG9zcbuSyUNUWk2G7SxRmYnzrPKnfiXRnY1TJAAcswtvAJtbyIqfFwHAEjle4N1kaljm5Q47wD5kpcSdCl7BMnatHoU3SJsdjvB3a2tz1ReENnGdo36HmvPdq4aElSYcTkYCGuIB5Kp4VLdvLO8vjuNVUUoB1N+Hk86hy1uUODiLjTzqgbXO8YkntKZc8neVbGjqyqVTQ19S/PSMI+FS/5WIgfVKqSKUt36clc0txRR8xHiTO4Qzj7JWYMhO8qjCx8cdJMvxT8D1iiWzEnh178e5P1GMPdvPq3KsSrbsR0Me2xx8hKQFCEQTihgoggCMKBMQxmqkZRuUZOMKoRtYVk0U44oFGBD1PT3BJ3D97Iwwgck5hrrnLwKsn4dmaTu4opgauaLDBkwlp5txaTvhjpx9tYNb2rGTCYx8jefTYpGPqYVgVlwubm/8AJmjEZKK9AgiQogtpkYoRBCEYTCMUIkIRJkKKnon2IIJ8yZCNjCTYIiF2+BsjAW2DuPDMe1P0OByPF9LDggwvDXMs55s12/iCP9VpMGrIs5ay4vvvuvyWSpNxX6czRCKbzIOI4UA1tx70WKz88OQ+VbnHj1MzNbbxb1rF4jNncDbgBYcEMPNyWZK0VFkTOiBQ5UoC1mW4SciKauuBUsG5r8FdnpAPlFSz02HSAetoWVaVp+iLrxOHi1lA7zPMkR+0syG205adyw4fKrUXqjXXzpU36MIJQUiULcYww5LdAEQUIGCiBQBE1QJkI4gSFKdSaaaaKFFLY3UwTZm+RUG4hPGqVrUrwlhiLjYKALvB8oYTYE6jtCDbuJ1PVUOngPAq+oKE7JzrXAF93FK3YKzLbpX1aBreVPhbPnmonI/whYJrea9A6fuDIy3lLSR2/qcPF/XKsAX+tZ8F8u+rZbivHbRI4Bcla3kkW4xhBEgBRAogYQRBCEQTCsJoT0MJJTbHKSJhYDkiIXDXERWdfq27rKVhLGnTdxvxWf8ADHbrmytKKvs2w0J0v2KicHYsjNXNCcRuwsOvBZ6uhyuParmlotLucOyx1UPEYb8b+oqmnaLsi2d2syjc9ddK+PVdZbTIwUQXWRBQhoOi0toqr+Y2ll9FVxm/cVWYpFlqJm+LLKO6RwU3o3qKpvjUdR3syvH2Uz0h/wCrmPjPL/ngP/aWGnliZrVI2VM8PB6NkEJQUIXLcYhwLrpGpwMQCcE40JyKNOEAjyJbjWPPgFLgbpbmo0Q1UtjxfVUo2sOOiLjYKT/BuRtyU3TOsLjhuSVNcdyIBYpdVosJeSModYOIaQONzZZBsmq1XQ6qL6mCOw680Q3f0gSVPC2GGckiy/KQ65PI1db3MZTxD7JWEIWq6eVOZ8X8/wALk9JXTC/dGFlbqrBq1GI+Jd6rFBSoUoWszhBEEIRhMIxQjQhEE4jFCcCFiJErYQCk09RlUUJxqlrgTsyxgxBw3FSHV5cdeCq4zZOgqtwVyzaZJmcDuTNkN0oTJCnWSrlwRAXXQ/Wqy/pIapnzqd6jY4byNd48FI7vpowfWCnuh77V9P2yBvzgW/em8cZbYf1DW+jmlj/YCw7sXzj7mzfheUvYrwjaE2E6xbmYw2p9ltE0Go7JBkSTKNw3ISxBFESexXlFgbnWdw5gXv5+CrlJQ3lkYuW48mYURKbCdaxIjUyVBV5QNE1MbkkcUD3JAUwgoatN+TsXxKn5Nc55/sRPd9yzV1p/yeaVUj/0VLWP8loS0faVVd2pS5FlJXqLmRul8l5IBypYD55HSS/+xUSuemGlWW/o4qRnzaSIH13VMph1alHkiVs5vmKEQQhEFpKGEEQQhEERGGEQQhONjKcRihEEgbZHuRK2cAnWtQMCeCgLBNKIIWhEEAioghCUKECukJXEobqEJ+CS5aqB3izQn9YFZdK4crmDxJa6P5tW549UiooH2c08iD3G61fTGLrydlZUd0sNPIPvWGrliab1TNlLPDzWjRlQnGOXFiJrFtuYw7pyI30TezRsCUYsWsIHYOKcZI4ggEgE336KDtDzU+jnBBB4qmSLYs8vCcY9cuSo1M4nVEFy5OhWKtV0Eb1a53EUUoH9qSNp9S5cs+L+VItw/wAxFd0wP8YVPZM9vmb1R6gFUBcuV1PwLkiqp4mEEQXLlcVMIIguXJkIw2qVG27CfFI9a5ciVsAN1VpQULX6HvSLks3ZEgO1mHNYLhQQlXIQd1mGSHY2JXtSrkwg2uC5cmAcSlY1cuUIEth0o1Eh5yUD/O+gdf7ASrlz8T86nzZtw/yqn0M5bRLE3VcuWwyDzmoLLlyCCKpUItZcuQkM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BQUEBQUFRUQFBAUFRQVDxQUFA8VFBAVFBQQFBUXHCYeFxkjGhQUHy8gIycpLCwsFR4xNTAqNSYrLCkBCQoKDgwOGg8PFykcHB0pLCwsKSkpKSksKSosLSwsKSkpLCkpKSwpKSkpKSkpLCk0KSkpLCkpKSkpLCkpKSksLP/AABEIAMUBAAMBIgACEQEDEQH/xAAbAAABBQEBAAAAAAAAAAAAAAACAQMEBQYAB//EAFAQAAEDAgMEBAcLBg0EAwAAAAEAAgMEEQUSIRMxQVEGImGRFFJxgZOh0yMyQlRkkpSxssHSBxZTo8LwFSVDYmNzgpWis9Hh8TREg8MzNWX/xAAaAQACAwEBAAAAAAAAAAAAAAABAgADBAUG/8QAMxEAAgECAwUGBAYDAAAAAAAAAAECAxEEIVESMUFxoRMUMlJhwSMzgfAFFSJC0eFikbH/2gAMAwEAAhEDEQA/APKbJbJQEQC7tjlXEDUQC5KmSFuclXWSgJrAOCVcAisnSFuKEYCEBGE6EYVlwXBPR5eIv505WxGNV/hVMwAnybyqV8otYADyJ+le4nkAi0BMtZmkO0IIupEUoDbu71WuJcRqLjzXU+lZwP8AqlaGuU9S9znG266k0mImPcL6bjuIVlXRBl3NaD5tFQPludfV9SZZoRuxoaXH9wA323bvOrHbiQ2JyngR96zVI4BvC9/OrDD3kXOlv30SSprgNGRpHULmtuHHXf8A6hM1ElhvuplLJmhJB4cTqFTVMeU9Y3WeKu8y6Tsshiar0t+/kXQ0ebeP9kvgoOo+vcnTUhosD3q/kU8yJUUAB0KZqWgeb1p0ZnHQqPVsNwCrEIxtrjw4JZHZhdc0Ze0EJY5N9/8AhWCXO3CyjPCeLtUzIUyA2N2RsaljjuVIazTcmuKkYsJbJbJVzLHTucAlAXBEmSFbOAS2XBXWDdFZalhkaYo42uyZ5ZMjXPsHFjbAlxAIJsLC4UlKMFeTsBJvcU4CWy1A6ASfGKP6Q/2aUdAJfjFH9If7NJ3il5kHYkZcBKAtSOgEvxij9O/2aUdAJPjFH6d/s03eKPmQuxLQzOVLdac9BJPjFH6d/s0o6Cv+MUfp3+zTd5o+ZCdnLQzTU62S25X/AOY7/jFH6d/s0X5lP+M0fp3+zTd6o+ZCulPQzpkPNTcPqHA2O5WrehbuNTSenf7NOxdFnN/7mj+kP9mp3qj50Ds5aDbHOczW9u9Vk1MN/lWmgwx7WlvhNIQddZ36fq1Hl6PZr3qaT07/AGaCxVJfuQXTk+BmhonYXOvordvRX5VSemf7NSx0ejDf+ppb/wBe/wBmmeLo+ZCKlIXC6x1usQGjgo1ZJlkJ3j61Op8LY11zU0luI27/AGaObDor9WppNTreZ/s1V3mjfxIs2JWCoaMys0sBfnqouIYQY+N1Pw6CFh61TSeaV9/sKdUS0zt9VT+ld+BV96gpZSVh+zuv7MzHEQLnemJJ7nVX1RHATpU0tu2Z/wCBQTgjZHAQz08r3XyxtmOd535WBzQCey+qvjiqT3yRU6cuBXxt07E0WaqRGRl3f7IoNTYnQ6and2rXcoGJIOSm4VQNkDgRbdZ3Lmn46PJ1zqOW+4U+nbm6sYsCQbn4I8yqnPLIsjHMrJMMaxwANzfVSayoaRYDTyKfUQMa08Sqh55oRe1mwyWyedWS2SJQqEaxQiSJQmQooXouFx5cMox+kfWyn0zYh/lledBelyx5KWhZyo4nnyyySS/tBYce/wBCXqNHcxkIgUAKm4Vhr55AxltxLnE2bG0e+e48AFxwJXyRHuuurxlFQk5PCJsx02uyaIb87e+y9vrVXiuHOp5XRyWu22o3OB1Dh2EKDuDWZGJQErsyEuUEOJQFKSgLlACFA5E4qTBhpfTyzZgGwuibbi4yOsPIBqoC19xAcgciJTZKAgLk2UbinpY4hA1wedrncHR5dGxht2vDrbydLXUJa5Dcm3K9qcDjgrNhVTZWNa0vkYwusXQiRoDbEkZiG3t26KhcUSSi1vAKAoyU2SgVsEqZgFTs6unf4k8DvMJW39ShlBntqOGvdqoROzuaLE4NnUTM8SadtuxsrgPqS0NPmeBY68vqKsOkVFmxCexsJHtkB7JY2SftK9w3o62MB+88+3mF6jt1GnF6obsm5tLUpsMjAeQ61xply3WhdSxsbqCC4cNyPD+jjdptddOHM81OqoWgEusVkqVVKWRphSajmZR0RcSGDyDnyKh1GHOaRmBuezetLSZbgu0v69U7XTh43gcPKrVWadrFXZpq9zwdEEiUK0cVKFyVEBxXqXSCPJMI/wBDDSxeTJTRgjvuvNcPptpNGwfykkbPnPDfvXo/SSbNWVB/ppB5muLR9S5f4g/Chl4PqQQVocJOXD6x43udBFfiGuddw897LOAq66PYtHGJYagEw1DQHFvvo3NN2SAcbH7t9rLmBpuzKkuW76vhlMZRfZ4eHyA9kb9/bqqSOgoonZ31O3a03bFHC5rpOTXkmzRz3KV0exPb1dVPUe98GnLg34LOo3I3yN0RLqa2XZ8RMFxQ1bn08rIxG+OQxtbG1vgzmNzNLHAX0tbUm/emmYl4Ph9O6NrNrK+oIkLGuLGteA7KHAi56oudwvzTUMsFI2R8U4nlkY6OPLG5oia/R0ry74VtwH/Eqalhfh9GyWUQvtUPY5zC5jmmazmnLqD70jyFQKvb1t7oI0La00UjmhrqiSWKbIA0SbLrZ7Dc4tBF+0ckzS9J89S2ExReCvkEQh2TeqxzsjXB1s2bUG90xJ0ijhlpW093xURcS4tymd0h91cAdwsSBdHFHRRT+ECozsY7asgEThKXXzNjcToADbXsUBfR8x6kDaSGuIa17qeoiZEXtzAHO5rXEcbA38oC6n6SzPoaqQ7MOEtOBaBmXrmztCDfz3sql+MNfS1Qe4CWoqIpQ2x1GYudY2tYX4pcBqYXUtRBPLsTK6F7HmNzwdmSS0hvm71AKeaUXwfuN9IYwKagsAL0776b7SWueauqaFvh2F9Vtn0kOYZRZxLJdSOJ3Ktz01TSU7ZagQSUoexwdE54kY5+YOZl3kcvKpEuP0/htBJG4iKmiZG4ua7MwNLwMwA1JBB0vvQArXvy9g8CxjwmpdRvjiFPI2djIxE0GHIxzmPa/wB8XdXUk7zdVET8mEslaG54q7QljT/22YAgjUXG46JvoziccOIslkdaNskxLsrj1XMkANgL8Rw4pkYhH/BskOb3Q1bJWts7VmxyF17W9d1Bdq6u3nn7WNXXYg6TGKNsgYWFsLwNmzUy05BubXIuNAdyr+jWDStpZ5qSNj6nwl0DXP2fuDGDM97RIcuYkgfuU3NitM6agqhPZ8IpIpojE+7BGDnlzDQjsH+yg02K08gq6Wd5bDPUPngnDC4RPD3AOczflcwgcxr5iO5Lau3r/wAJ/SbBpXUXhFbEyOeGZjXujMQ8JheQLubGbZ2uNr6aK1rWVJdmpYaesw4gBsETIrhmS2U6ZxIDrcX8g4YzEqWjgpiyORtTUSPadoxj2R08bd7Re2Zzt3n4WF7GmbR7aOpp6zwIDZmSDJMXsc22dsbhfaNdY7779eQgqln/AK4q/wDD9TGzCziLEWJFjvbr707tQmirTpLiTairnmjBa2WRzmg6G2guRwJtc+VVRSmGSs2keqx0okjhlA60lLRuv2iEMPrYriOpGg36LOYTW2oaQ33wyx+iqXi3c4KVHUhjc2/zrq0oudNG3bSd9bF4MTa0W9SgYjUtI0ubqiqMUvre3FQ4sZdm1Og4c1phhnvKpYjgWz3BurtABYDiVVV+Jhxs3cNyjVtYXkknmoV1tp0bZsyzq3yRg0qRKqzUKlCQJQiA0HQKnz4lSDf7vE75js5+yr6onzPc7x3Od85xP3qr/Jw21e1/6GGrl8mWmkAPe4Ka0rj49/ES9Bn4V9fYdBS3TV0t1gEuOXUygxQxNma0A7eIxEknqgkEkduir7pWgk2AJPIC5PmUCm1uCLlMrsVMkcMZAAp2OYCCbuzOzElM0tC6QSkabFhe697nrtZlHbdw7ioxBtextztpz3qBu0uZxKQlG2LrND7sDi25LToCbF1t5t2IJWdZwZdwaXdbKRdoNg8j4NxrqgKASgJUxmHkwOlubtljiyZblxex77+bJutxTVLQOkbK4abBmdwINz7o1mUdt3juKJNlkYlASuKl4XhhmnZCSWF+bUtNxZjne9035bedAVJvJEElASiINgSCMwBFxvHMcwge0gAkEA7jbQ9o5qABJQEo3MNr2NjxsbHsvuUrBsKNRM2O+UP2ln5SRmZE6TLw1OW2/ioBJt2RXkoClzaISVBAShKUoSoA2mFTn+DYSP5Opqo9eGeOKUfel8JdYgnfc2UPo/N/F04/RVVNJ6SKWP8AZCYkqifIvQfh62qXJjVZWty/o58tynIyFHanAV07Ga486QFDZA0owjuJcwKMMXMT1wsiRvbGg1KAjKNiZIVs1HQEZfDX+JRSNHYZpomD1XTmZOdFmZKGud47qGIekkkcP8AUfMuBjXesx5bly9x3MuzJu6W6xiDmZXfR6tbHHMXmaJsmyYKmEdaFwLnbM6g2cBqAb9QKgzKXh+MSwZtk6wfbM0sY9rrG4u14IuOdkR4S2Xc09VVSxCudtsxdBROEjM0e1EkkYZI4bw8suDfXU8109ZMaqKJj2tZT09PKc7M0cezo2vdO5g1e5odp2hvJZpuOzB0rtoS6oaWykhrto21rEEWFuFrW4WQMxqVswmDztAAM1m7gwMDSLWIygCxCly7tV6muppxJHSnbTT2xKnaJJmZSOqC5rLuccvvSbka8FXV+ISwxQmmc5pnnrHPLT/8ALI2oyMjd4wDbdU6HOdFTS9JKh2W8h9ze2RgDGBsb2XyuY0Ns3edALG+t1Y4NirGRW8LlgcXudMwRGTa3Oj4S0e5vy3aTccDdQPaKWSy++ZZ47iEkQrnROLHOromZmmzgBBISGuGrfegacLjihqsQkaap7Xua6TD6KV5a4tzSONODIbcSHOF/5x5rM4tjTppJjqGTTOmyaGzusG3PMNcRyQQY/Ox+dkhDtm2G+VhBja0NEZaRYgBo3i+igrqq/wB+v8kjo01+1e5j2xiKGV7pSwvMDLBpkja3XadYAeVaegqBJJhrxJLNapqo9rMwB7xs2HKOs4loJdvPNYegxKSB+eF2V1i3cHAtIsWua4EOB5EKRJ0mqC5jjKbxP2kdmMAidly9RobZot8EC3G19VBYVIxVmXeE1zqqFoq3mRra6g1eb5GzbRsjB4rDlHVGgsnMXxBr21sb5aqYtD3CN9O1rKN8cwAe07U7NoF2WAFw5ZBtY8RujDrMeWOc2w6xZmyG+/TM7dzUuu6TVEsZjllLmnLm6rA6TL73aPDQ6S3DMSpcnbK1n97zXmV20qaeaofJJ4JUNdTRwltJTmOmDmBuZ+9pDbFrd53pjDsVljr6CGNzthLBSARA+5vEsXushbuL9oXku3jKs0el9VYDbHRuUnJHme3KWhsjst5BY2s4nvCZoOlFTAxrIZS1rDdnVYTHcgkMc5pc0EjUA2OtwblS4e2jfj98N5VOFtOWndogJRPfckneSSfKd6AlAxsQlCUpKEqANL0SBfT10Y1Jip5B/wCKqZf1PKWWiLRrvGib6Cv92nZ+lo6xo8ojEg9casoWCQanW2nb5V2/w2doNeo1RXjH6/fUrMqVWc1Dk3a33qHNTFuvNddTTM7i0NNTjULQiATCmECW6EIlkR0QgVJpHAHVRgiDk6EZuKKzcKP9LXHuipR98hVdmVdhPSiopmOZE5uR7g4skijlZmAtnDZGmzraXCmjp7Vcqf6BTfgXGr4SrOo5JZMtexJK8rfQdzLs6s8Bx2qqRKQacbJsRFqCl1Mk7YgD1P5xPmVfV9NKlkj2jwchj3tB8AptQ1xAPvOxZ1hKrk4pZoLpxUVLayfoBnXZkP59VXyf6BTfgS/nzU/J/oFN+BP3Ctp1Qlqfm6MXMkzLvz4qfk/0Cm/Al/Pep+T/AECm/Aj3Ctp1RPh+fowcyQuTn561Pyf6BTfgSjpnU/J/oFL+BT8vr6dUD4fn6MYLkJcpf541Pyf6BS+zRDpdU/J/7vpfZo/l1fTqgXpefoyAXIS5WbOldSfi/wDd9L7NWmGYvI8HauiZbiMPo7HvjSPA1lwCo03+/ozLFyEuXodM3OCdq2w4/wAGUfs0MkT/AIMkZ03nDKS3ZujVXdqm6w/Yx8/Q88LkBcvT4cEqHtu2WC/bh1JY/q1X1MFRGbPfAPJhtIe73NRYebdkB0Eldy6HnxchLltaqrqG2sYCD/8AnUl+7ZpY5qo6nYADnh1J7NW9yq6dUV7EPN0Zh8yElehvZUAXLoLbOGT/AOupN0jpWn+T4GP1qPFWyO+FD2fxbR6/q0kMLUmrpDTowg7OfQpPyfygYlTg7nufGfJJC9n7SuqanDQNdbAdysaeOYaiZjDqM0VFSxSAEWOV7WZmmxIuNVElw0M4m3ALfgqcqd1LiLUSUUk7koTACxs6/qVbXy3PKyF1SGnqiyaqKrMunCFnczyldDK5ckWgpMIAlXBEGrKkdBnBEFzWLimFOCNoQBPxhMhZG4/J1H7lMfGqcNZ5hO6U+pixEjrkuPwiT3m63nRHqULn86qV/mgw6WT63BYFoWWhnVqPkXVflwXMRGAkCVbTKxUQSBKERQgjAQAJwJhGE1ql04bfrblEBUmjizkjja41t3ovcKt5f0lBGWg7r31vrbyK1hfTt04gG9zcbuSyUNUWk2G7SxRmYnzrPKnfiXRnY1TJAAcswtvAJtbyIqfFwHAEjle4N1kaljm5Q47wD5kpcSdCl7BMnatHoU3SJsdjvB3a2tz1ReENnGdo36HmvPdq4aElSYcTkYCGuIB5Kp4VLdvLO8vjuNVUUoB1N+Hk86hy1uUODiLjTzqgbXO8YkntKZc8neVbGjqyqVTQ19S/PSMI+FS/5WIgfVKqSKUt36clc0txRR8xHiTO4Qzj7JWYMhO8qjCx8cdJMvxT8D1iiWzEnh178e5P1GMPdvPq3KsSrbsR0Me2xx8hKQFCEQTihgoggCMKBMQxmqkZRuUZOMKoRtYVk0U44oFGBD1PT3BJ3D97Iwwgck5hrrnLwKsn4dmaTu4opgauaLDBkwlp5txaTvhjpx9tYNb2rGTCYx8jefTYpGPqYVgVlwubm/8AJmjEZKK9AgiQogtpkYoRBCEYTCMUIkIRJkKKnon2IIJ8yZCNjCTYIiF2+BsjAW2DuPDMe1P0OByPF9LDggwvDXMs55s12/iCP9VpMGrIs5ay4vvvuvyWSpNxX6czRCKbzIOI4UA1tx70WKz88OQ+VbnHj1MzNbbxb1rF4jNncDbgBYcEMPNyWZK0VFkTOiBQ5UoC1mW4SciKauuBUsG5r8FdnpAPlFSz02HSAetoWVaVp+iLrxOHi1lA7zPMkR+0syG205adyw4fKrUXqjXXzpU36MIJQUiULcYww5LdAEQUIGCiBQBE1QJkI4gSFKdSaaaaKFFLY3UwTZm+RUG4hPGqVrUrwlhiLjYKALvB8oYTYE6jtCDbuJ1PVUOngPAq+oKE7JzrXAF93FK3YKzLbpX1aBreVPhbPnmonI/whYJrea9A6fuDIy3lLSR2/qcPF/XKsAX+tZ8F8u+rZbivHbRI4Bcla3kkW4xhBEgBRAogYQRBCEQTCsJoT0MJJTbHKSJhYDkiIXDXERWdfq27rKVhLGnTdxvxWf8ADHbrmytKKvs2w0J0v2KicHYsjNXNCcRuwsOvBZ6uhyuParmlotLucOyx1UPEYb8b+oqmnaLsi2d2syjc9ddK+PVdZbTIwUQXWRBQhoOi0toqr+Y2ll9FVxm/cVWYpFlqJm+LLKO6RwU3o3qKpvjUdR3syvH2Uz0h/wCrmPjPL/ngP/aWGnliZrVI2VM8PB6NkEJQUIXLcYhwLrpGpwMQCcE40JyKNOEAjyJbjWPPgFLgbpbmo0Q1UtjxfVUo2sOOiLjYKT/BuRtyU3TOsLjhuSVNcdyIBYpdVosJeSModYOIaQONzZZBsmq1XQ6qL6mCOw680Q3f0gSVPC2GGckiy/KQ65PI1db3MZTxD7JWEIWq6eVOZ8X8/wALk9JXTC/dGFlbqrBq1GI+Jd6rFBSoUoWszhBEEIRhMIxQjQhEE4jFCcCFiJErYQCk09RlUUJxqlrgTsyxgxBw3FSHV5cdeCq4zZOgqtwVyzaZJmcDuTNkN0oTJCnWSrlwRAXXQ/Wqy/pIapnzqd6jY4byNd48FI7vpowfWCnuh77V9P2yBvzgW/em8cZbYf1DW+jmlj/YCw7sXzj7mzfheUvYrwjaE2E6xbmYw2p9ltE0Go7JBkSTKNw3ISxBFESexXlFgbnWdw5gXv5+CrlJQ3lkYuW48mYURKbCdaxIjUyVBV5QNE1MbkkcUD3JAUwgoatN+TsXxKn5Nc55/sRPd9yzV1p/yeaVUj/0VLWP8loS0faVVd2pS5FlJXqLmRul8l5IBypYD55HSS/+xUSuemGlWW/o4qRnzaSIH13VMph1alHkiVs5vmKEQQhEFpKGEEQQhEERGGEQQhONjKcRihEEgbZHuRK2cAnWtQMCeCgLBNKIIWhEEAioghCUKECukJXEobqEJ+CS5aqB3izQn9YFZdK4crmDxJa6P5tW549UiooH2c08iD3G61fTGLrydlZUd0sNPIPvWGrliab1TNlLPDzWjRlQnGOXFiJrFtuYw7pyI30TezRsCUYsWsIHYOKcZI4ggEgE336KDtDzU+jnBBB4qmSLYs8vCcY9cuSo1M4nVEFy5OhWKtV0Eb1a53EUUoH9qSNp9S5cs+L+VItw/wAxFd0wP8YVPZM9vmb1R6gFUBcuV1PwLkiqp4mEEQXLlcVMIIguXJkIw2qVG27CfFI9a5ciVsAN1VpQULX6HvSLks3ZEgO1mHNYLhQQlXIQd1mGSHY2JXtSrkwg2uC5cmAcSlY1cuUIEth0o1Eh5yUD/O+gdf7ASrlz8T86nzZtw/yqn0M5bRLE3VcuWwyDzmoLLlyCCKpUItZcuQkMj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424936" cy="648072"/>
          </a:xfrm>
        </p:spPr>
        <p:txBody>
          <a:bodyPr/>
          <a:lstStyle/>
          <a:p>
            <a:pPr algn="ctr"/>
            <a:r>
              <a:rPr lang="en-GB" sz="3600" b="1" dirty="0" smtClean="0"/>
              <a:t>Writing the Business Plan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280920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Step 1: Identify the Objectives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</a:rPr>
              <a:t>Step 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2: Draft the Outline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</a:rPr>
              <a:t>Step 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3: Review the Outline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</a:rPr>
              <a:t>Step 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4: Draft the Plan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</a:rPr>
              <a:t>Step 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5: Review and update the </a:t>
            </a: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</a:rPr>
              <a:t>Plan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05" y="620688"/>
            <a:ext cx="8964488" cy="648072"/>
          </a:xfrm>
        </p:spPr>
        <p:txBody>
          <a:bodyPr/>
          <a:lstStyle/>
          <a:p>
            <a:pPr algn="ctr"/>
            <a:r>
              <a:rPr lang="en-GB" sz="3400" b="1" dirty="0" smtClean="0"/>
              <a:t>Outline of a ‘Typical’ Business Plan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280920" cy="4656914"/>
          </a:xfrm>
        </p:spPr>
        <p:txBody>
          <a:bodyPr>
            <a:noAutofit/>
          </a:bodyPr>
          <a:lstStyle/>
          <a:p>
            <a:pPr marL="355600" indent="-3556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Title Page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Executive Summary (~ 2 pages)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Venture Overview (~ 2 pages)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Market Analysis (~ 5 pages)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Management Team (~ 2 pages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55600" indent="-3556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Operations (~ 2 pages)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Financial Plan (~ 2 pages)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Critical Risks (~ 1 page)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Funding Request (~ 1 page) 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Exit Strategy (~ 1 page)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Appendices (max 15 pages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6309320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GB" sz="2000" dirty="0">
                <a:solidFill>
                  <a:srgbClr val="99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pages: MAXIMUM 20-25 pages plus appendices</a:t>
            </a:r>
            <a:endParaRPr lang="en-US" sz="2000" dirty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31" y="908720"/>
            <a:ext cx="8424936" cy="1008112"/>
          </a:xfrm>
        </p:spPr>
        <p:txBody>
          <a:bodyPr/>
          <a:lstStyle/>
          <a:p>
            <a:pPr algn="ctr"/>
            <a:r>
              <a:rPr lang="en-GB" sz="3600" b="1" dirty="0" smtClean="0"/>
              <a:t>Executive Summary</a:t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2000" dirty="0" smtClean="0">
                <a:solidFill>
                  <a:srgbClr val="CC0000"/>
                </a:solidFill>
              </a:rPr>
              <a:t>Convincing the Reader that the Venture will succeed</a:t>
            </a:r>
            <a:endParaRPr lang="en-GB" sz="2000" dirty="0">
              <a:solidFill>
                <a:srgbClr val="CC00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7"/>
          <a:stretch/>
        </p:blipFill>
        <p:spPr bwMode="auto">
          <a:xfrm>
            <a:off x="228839" y="2558807"/>
            <a:ext cx="3878421" cy="330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06" y="1871016"/>
            <a:ext cx="5079660" cy="500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9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52606" cy="1584176"/>
          </a:xfrm>
        </p:spPr>
        <p:txBody>
          <a:bodyPr/>
          <a:lstStyle/>
          <a:p>
            <a:pPr algn="ctr"/>
            <a:r>
              <a:rPr lang="en-GB" sz="3600" b="1" dirty="0"/>
              <a:t>Venture </a:t>
            </a:r>
            <a:r>
              <a:rPr lang="en-GB" sz="3600" b="1" dirty="0" smtClean="0"/>
              <a:t>Overview</a:t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2400" dirty="0" smtClean="0">
                <a:solidFill>
                  <a:srgbClr val="CC0000"/>
                </a:solidFill>
              </a:rPr>
              <a:t>Providing </a:t>
            </a:r>
            <a:r>
              <a:rPr lang="en-GB" sz="2400" dirty="0">
                <a:solidFill>
                  <a:srgbClr val="CC0000"/>
                </a:solidFill>
              </a:rPr>
              <a:t>on Overview of </a:t>
            </a:r>
            <a:r>
              <a:rPr lang="en-GB" sz="2400" dirty="0" smtClean="0">
                <a:solidFill>
                  <a:srgbClr val="CC0000"/>
                </a:solidFill>
              </a:rPr>
              <a:t/>
            </a:r>
            <a:br>
              <a:rPr lang="en-GB" sz="2400" dirty="0" smtClean="0">
                <a:solidFill>
                  <a:srgbClr val="CC0000"/>
                </a:solidFill>
              </a:rPr>
            </a:br>
            <a:r>
              <a:rPr lang="en-GB" sz="2400" dirty="0" smtClean="0">
                <a:solidFill>
                  <a:srgbClr val="CC0000"/>
                </a:solidFill>
              </a:rPr>
              <a:t>how </a:t>
            </a:r>
            <a:r>
              <a:rPr lang="en-GB" sz="2400" dirty="0">
                <a:solidFill>
                  <a:srgbClr val="CC0000"/>
                </a:solidFill>
              </a:rPr>
              <a:t>All the </a:t>
            </a:r>
            <a:r>
              <a:rPr lang="en-GB" sz="2400" dirty="0" smtClean="0">
                <a:solidFill>
                  <a:srgbClr val="CC0000"/>
                </a:solidFill>
              </a:rPr>
              <a:t>Elements </a:t>
            </a:r>
            <a:r>
              <a:rPr lang="en-GB" sz="2400" dirty="0">
                <a:solidFill>
                  <a:srgbClr val="CC0000"/>
                </a:solidFill>
              </a:rPr>
              <a:t>of the </a:t>
            </a:r>
            <a:r>
              <a:rPr lang="en-GB" sz="2400" dirty="0" smtClean="0">
                <a:solidFill>
                  <a:srgbClr val="CC0000"/>
                </a:solidFill>
              </a:rPr>
              <a:t>Venture </a:t>
            </a:r>
            <a:r>
              <a:rPr lang="en-GB" sz="2400" dirty="0">
                <a:solidFill>
                  <a:srgbClr val="CC0000"/>
                </a:solidFill>
              </a:rPr>
              <a:t>fit Together</a:t>
            </a:r>
            <a:endParaRPr lang="en-GB" sz="2800" dirty="0">
              <a:solidFill>
                <a:srgbClr val="CC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3816350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06181"/>
            <a:ext cx="5140262" cy="45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9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75" y="476672"/>
            <a:ext cx="8496944" cy="1944216"/>
          </a:xfrm>
        </p:spPr>
        <p:txBody>
          <a:bodyPr/>
          <a:lstStyle/>
          <a:p>
            <a:pPr algn="ctr"/>
            <a:r>
              <a:rPr lang="en-GB" sz="3600" b="1" dirty="0"/>
              <a:t>Market Analysis</a:t>
            </a:r>
            <a:br>
              <a:rPr lang="en-GB" sz="3600" b="1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2000" dirty="0">
                <a:solidFill>
                  <a:srgbClr val="CC0000"/>
                </a:solidFill>
              </a:rPr>
              <a:t>Convincing the reader that the Venture is a Good Investment and How the Venture will react to Market Conditions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17"/>
          <a:stretch/>
        </p:blipFill>
        <p:spPr bwMode="auto">
          <a:xfrm>
            <a:off x="72474" y="3039453"/>
            <a:ext cx="4139486" cy="282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596409"/>
            <a:ext cx="4511270" cy="405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9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564904"/>
            <a:ext cx="8264122" cy="1296144"/>
          </a:xfrm>
        </p:spPr>
        <p:txBody>
          <a:bodyPr/>
          <a:lstStyle/>
          <a:p>
            <a:pPr algn="ctr"/>
            <a:r>
              <a:rPr lang="en-GB" b="1" dirty="0" smtClean="0"/>
              <a:t>Part I: </a:t>
            </a:r>
            <a:br>
              <a:rPr lang="en-GB" b="1" dirty="0" smtClean="0"/>
            </a:br>
            <a:r>
              <a:rPr lang="en-GB" b="1" dirty="0" smtClean="0"/>
              <a:t>Business Plan</a:t>
            </a:r>
            <a:endParaRPr lang="en-GB" b="1" dirty="0"/>
          </a:p>
        </p:txBody>
      </p:sp>
      <p:sp>
        <p:nvSpPr>
          <p:cNvPr id="4" name="AutoShape 2" descr="data:image/jpeg;base64,/9j/4AAQSkZJRgABAQAAAQABAAD/2wCEAAkGBhQSEBQUEBQUFRUQFBAUFRQVDxQUFA8VFBAVFBQQFBUXHCYeFxkjGhQUHy8gIycpLCwsFR4xNTAqNSYrLCkBCQoKDgwOGg8PFykcHB0pLCwsKSkpKSksKSosLSwsKSkpLCkpKSwpKSkpKSkpLCk0KSkpLCkpKSkpLCkpKSksLP/AABEIAMUBAAMBIgACEQEDEQH/xAAbAAABBQEBAAAAAAAAAAAAAAACAQMEBQYAB//EAFAQAAEDAgMEBAcLBg0EAwAAAAEAAgMEEQUSIRMxQVEGImGRFFJxgZOh0yMyQlRkkpSxssHSBxZTo8LwFSVDYmNzgpWis9Hh8TREg8MzNWX/xAAaAQACAwEBAAAAAAAAAAAAAAABAgADBAUG/8QAMxEAAgECAwUGBAYDAAAAAAAAAAECAxEEIVESMUFxoRMUMlJhwSMzgfAFFSJC0eFikbH/2gAMAwEAAhEDEQA/APKbJbJQEQC7tjlXEDUQC5KmSFuclXWSgJrAOCVcAisnSFuKEYCEBGE6EYVlwXBPR5eIv505WxGNV/hVMwAnybyqV8otYADyJ+le4nkAi0BMtZmkO0IIupEUoDbu71WuJcRqLjzXU+lZwP8AqlaGuU9S9znG266k0mImPcL6bjuIVlXRBl3NaD5tFQPludfV9SZZoRuxoaXH9wA323bvOrHbiQ2JyngR96zVI4BvC9/OrDD3kXOlv30SSprgNGRpHULmtuHHXf8A6hM1ElhvuplLJmhJB4cTqFTVMeU9Y3WeKu8y6Tsshiar0t+/kXQ0ebeP9kvgoOo+vcnTUhosD3q/kU8yJUUAB0KZqWgeb1p0ZnHQqPVsNwCrEIxtrjw4JZHZhdc0Ze0EJY5N9/8AhWCXO3CyjPCeLtUzIUyA2N2RsaljjuVIazTcmuKkYsJbJbJVzLHTucAlAXBEmSFbOAS2XBXWDdFZalhkaYo42uyZ5ZMjXPsHFjbAlxAIJsLC4UlKMFeTsBJvcU4CWy1A6ASfGKP6Q/2aUdAJfjFH9If7NJ3il5kHYkZcBKAtSOgEvxij9O/2aUdAJPjFH6d/s03eKPmQuxLQzOVLdac9BJPjFH6d/s0o6Cv+MUfp3+zTd5o+ZCdnLQzTU62S25X/AOY7/jFH6d/s0X5lP+M0fp3+zTd6o+ZCulPQzpkPNTcPqHA2O5WrehbuNTSenf7NOxdFnN/7mj+kP9mp3qj50Ds5aDbHOczW9u9Vk1MN/lWmgwx7WlvhNIQddZ36fq1Hl6PZr3qaT07/AGaCxVJfuQXTk+BmhonYXOvordvRX5VSemf7NSx0ejDf+ppb/wBe/wBmmeLo+ZCKlIXC6x1usQGjgo1ZJlkJ3j61Op8LY11zU0luI27/AGaObDor9WppNTreZ/s1V3mjfxIs2JWCoaMys0sBfnqouIYQY+N1Pw6CFh61TSeaV9/sKdUS0zt9VT+ld+BV96gpZSVh+zuv7MzHEQLnemJJ7nVX1RHATpU0tu2Z/wCBQTgjZHAQz08r3XyxtmOd535WBzQCey+qvjiqT3yRU6cuBXxt07E0WaqRGRl3f7IoNTYnQ6and2rXcoGJIOSm4VQNkDgRbdZ3Lmn46PJ1zqOW+4U+nbm6sYsCQbn4I8yqnPLIsjHMrJMMaxwANzfVSayoaRYDTyKfUQMa08Sqh55oRe1mwyWyedWS2SJQqEaxQiSJQmQooXouFx5cMox+kfWyn0zYh/lledBelyx5KWhZyo4nnyyySS/tBYce/wBCXqNHcxkIgUAKm4Vhr55AxltxLnE2bG0e+e48AFxwJXyRHuuurxlFQk5PCJsx02uyaIb87e+y9vrVXiuHOp5XRyWu22o3OB1Dh2EKDuDWZGJQErsyEuUEOJQFKSgLlACFA5E4qTBhpfTyzZgGwuibbi4yOsPIBqoC19xAcgciJTZKAgLk2UbinpY4hA1wedrncHR5dGxht2vDrbydLXUJa5Dcm3K9qcDjgrNhVTZWNa0vkYwusXQiRoDbEkZiG3t26KhcUSSi1vAKAoyU2SgVsEqZgFTs6unf4k8DvMJW39ShlBntqOGvdqoROzuaLE4NnUTM8SadtuxsrgPqS0NPmeBY68vqKsOkVFmxCexsJHtkB7JY2SftK9w3o62MB+88+3mF6jt1GnF6obsm5tLUpsMjAeQ61xply3WhdSxsbqCC4cNyPD+jjdptddOHM81OqoWgEusVkqVVKWRphSajmZR0RcSGDyDnyKh1GHOaRmBuezetLSZbgu0v69U7XTh43gcPKrVWadrFXZpq9zwdEEiUK0cVKFyVEBxXqXSCPJMI/wBDDSxeTJTRgjvuvNcPptpNGwfykkbPnPDfvXo/SSbNWVB/ppB5muLR9S5f4g/Chl4PqQQVocJOXD6x43udBFfiGuddw897LOAq66PYtHGJYagEw1DQHFvvo3NN2SAcbH7t9rLmBpuzKkuW76vhlMZRfZ4eHyA9kb9/bqqSOgoonZ31O3a03bFHC5rpOTXkmzRz3KV0exPb1dVPUe98GnLg34LOo3I3yN0RLqa2XZ8RMFxQ1bn08rIxG+OQxtbG1vgzmNzNLHAX0tbUm/emmYl4Ph9O6NrNrK+oIkLGuLGteA7KHAi56oudwvzTUMsFI2R8U4nlkY6OPLG5oia/R0ry74VtwH/Eqalhfh9GyWUQvtUPY5zC5jmmazmnLqD70jyFQKvb1t7oI0La00UjmhrqiSWKbIA0SbLrZ7Dc4tBF+0ckzS9J89S2ExReCvkEQh2TeqxzsjXB1s2bUG90xJ0ijhlpW093xURcS4tymd0h91cAdwsSBdHFHRRT+ECozsY7asgEThKXXzNjcToADbXsUBfR8x6kDaSGuIa17qeoiZEXtzAHO5rXEcbA38oC6n6SzPoaqQ7MOEtOBaBmXrmztCDfz3sql+MNfS1Qe4CWoqIpQ2x1GYudY2tYX4pcBqYXUtRBPLsTK6F7HmNzwdmSS0hvm71AKeaUXwfuN9IYwKagsAL0776b7SWueauqaFvh2F9Vtn0kOYZRZxLJdSOJ3Ktz01TSU7ZagQSUoexwdE54kY5+YOZl3kcvKpEuP0/htBJG4iKmiZG4ua7MwNLwMwA1JBB0vvQArXvy9g8CxjwmpdRvjiFPI2djIxE0GHIxzmPa/wB8XdXUk7zdVET8mEslaG54q7QljT/22YAgjUXG46JvoziccOIslkdaNskxLsrj1XMkANgL8Rw4pkYhH/BskOb3Q1bJWts7VmxyF17W9d1Bdq6u3nn7WNXXYg6TGKNsgYWFsLwNmzUy05BubXIuNAdyr+jWDStpZ5qSNj6nwl0DXP2fuDGDM97RIcuYkgfuU3NitM6agqhPZ8IpIpojE+7BGDnlzDQjsH+yg02K08gq6Wd5bDPUPngnDC4RPD3AOczflcwgcxr5iO5Lau3r/wAJ/SbBpXUXhFbEyOeGZjXujMQ8JheQLubGbZ2uNr6aK1rWVJdmpYaesw4gBsETIrhmS2U6ZxIDrcX8g4YzEqWjgpiyORtTUSPadoxj2R08bd7Re2Zzt3n4WF7GmbR7aOpp6zwIDZmSDJMXsc22dsbhfaNdY7779eQgqln/AK4q/wDD9TGzCziLEWJFjvbr707tQmirTpLiTairnmjBa2WRzmg6G2guRwJtc+VVRSmGSs2keqx0okjhlA60lLRuv2iEMPrYriOpGg36LOYTW2oaQ33wyx+iqXi3c4KVHUhjc2/zrq0oudNG3bSd9bF4MTa0W9SgYjUtI0ubqiqMUvre3FQ4sZdm1Og4c1phhnvKpYjgWz3BurtABYDiVVV+Jhxs3cNyjVtYXkknmoV1tp0bZsyzq3yRg0qRKqzUKlCQJQiA0HQKnz4lSDf7vE75js5+yr6onzPc7x3Od85xP3qr/Jw21e1/6GGrl8mWmkAPe4Ka0rj49/ES9Bn4V9fYdBS3TV0t1gEuOXUygxQxNma0A7eIxEknqgkEkduir7pWgk2AJPIC5PmUCm1uCLlMrsVMkcMZAAp2OYCCbuzOzElM0tC6QSkabFhe697nrtZlHbdw7ioxBtextztpz3qBu0uZxKQlG2LrND7sDi25LToCbF1t5t2IJWdZwZdwaXdbKRdoNg8j4NxrqgKASgJUxmHkwOlubtljiyZblxex77+bJutxTVLQOkbK4abBmdwINz7o1mUdt3juKJNlkYlASuKl4XhhmnZCSWF+bUtNxZjne9035bedAVJvJEElASiINgSCMwBFxvHMcwge0gAkEA7jbQ9o5qABJQEo3MNr2NjxsbHsvuUrBsKNRM2O+UP2ln5SRmZE6TLw1OW2/ioBJt2RXkoClzaISVBAShKUoSoA2mFTn+DYSP5Opqo9eGeOKUfel8JdYgnfc2UPo/N/F04/RVVNJ6SKWP8AZCYkqifIvQfh62qXJjVZWty/o58tynIyFHanAV07Ga486QFDZA0owjuJcwKMMXMT1wsiRvbGg1KAjKNiZIVs1HQEZfDX+JRSNHYZpomD1XTmZOdFmZKGud47qGIekkkcP8AUfMuBjXesx5bly9x3MuzJu6W6xiDmZXfR6tbHHMXmaJsmyYKmEdaFwLnbM6g2cBqAb9QKgzKXh+MSwZtk6wfbM0sY9rrG4u14IuOdkR4S2Xc09VVSxCudtsxdBROEjM0e1EkkYZI4bw8suDfXU8109ZMaqKJj2tZT09PKc7M0cezo2vdO5g1e5odp2hvJZpuOzB0rtoS6oaWykhrto21rEEWFuFrW4WQMxqVswmDztAAM1m7gwMDSLWIygCxCly7tV6muppxJHSnbTT2xKnaJJmZSOqC5rLuccvvSbka8FXV+ISwxQmmc5pnnrHPLT/8ALI2oyMjd4wDbdU6HOdFTS9JKh2W8h9ze2RgDGBsb2XyuY0Ns3edALG+t1Y4NirGRW8LlgcXudMwRGTa3Oj4S0e5vy3aTccDdQPaKWSy++ZZ47iEkQrnROLHOromZmmzgBBISGuGrfegacLjihqsQkaap7Xua6TD6KV5a4tzSONODIbcSHOF/5x5rM4tjTppJjqGTTOmyaGzusG3PMNcRyQQY/Ox+dkhDtm2G+VhBja0NEZaRYgBo3i+igrqq/wB+v8kjo01+1e5j2xiKGV7pSwvMDLBpkja3XadYAeVaegqBJJhrxJLNapqo9rMwB7xs2HKOs4loJdvPNYegxKSB+eF2V1i3cHAtIsWua4EOB5EKRJ0mqC5jjKbxP2kdmMAidly9RobZot8EC3G19VBYVIxVmXeE1zqqFoq3mRra6g1eb5GzbRsjB4rDlHVGgsnMXxBr21sb5aqYtD3CN9O1rKN8cwAe07U7NoF2WAFw5ZBtY8RujDrMeWOc2w6xZmyG+/TM7dzUuu6TVEsZjllLmnLm6rA6TL73aPDQ6S3DMSpcnbK1n97zXmV20qaeaofJJ4JUNdTRwltJTmOmDmBuZ+9pDbFrd53pjDsVljr6CGNzthLBSARA+5vEsXushbuL9oXku3jKs0el9VYDbHRuUnJHme3KWhsjst5BY2s4nvCZoOlFTAxrIZS1rDdnVYTHcgkMc5pc0EjUA2OtwblS4e2jfj98N5VOFtOWndogJRPfckneSSfKd6AlAxsQlCUpKEqANL0SBfT10Y1Jip5B/wCKqZf1PKWWiLRrvGib6Cv92nZ+lo6xo8ojEg9casoWCQanW2nb5V2/w2doNeo1RXjH6/fUrMqVWc1Dk3a33qHNTFuvNddTTM7i0NNTjULQiATCmECW6EIlkR0QgVJpHAHVRgiDk6EZuKKzcKP9LXHuipR98hVdmVdhPSiopmOZE5uR7g4skijlZmAtnDZGmzraXCmjp7Vcqf6BTfgXGr4SrOo5JZMtexJK8rfQdzLs6s8Bx2qqRKQacbJsRFqCl1Mk7YgD1P5xPmVfV9NKlkj2jwchj3tB8AptQ1xAPvOxZ1hKrk4pZoLpxUVLayfoBnXZkP59VXyf6BTfgS/nzU/J/oFN+BP3Ctp1Qlqfm6MXMkzLvz4qfk/0Cm/Al/Pep+T/AECm/Aj3Ctp1RPh+fowcyQuTn561Pyf6BTfgSjpnU/J/oFL+BT8vr6dUD4fn6MYLkJcpf541Pyf6BS+zRDpdU/J/7vpfZo/l1fTqgXpefoyAXIS5WbOldSfi/wDd9L7NWmGYvI8HauiZbiMPo7HvjSPA1lwCo03+/ozLFyEuXodM3OCdq2w4/wAGUfs0MkT/AIMkZ03nDKS3ZujVXdqm6w/Yx8/Q88LkBcvT4cEqHtu2WC/bh1JY/q1X1MFRGbPfAPJhtIe73NRYebdkB0Eldy6HnxchLltaqrqG2sYCD/8AnUl+7ZpY5qo6nYADnh1J7NW9yq6dUV7EPN0Zh8yElehvZUAXLoLbOGT/AOupN0jpWn+T4GP1qPFWyO+FD2fxbR6/q0kMLUmrpDTowg7OfQpPyfygYlTg7nufGfJJC9n7SuqanDQNdbAdysaeOYaiZjDqM0VFSxSAEWOV7WZmmxIuNVElw0M4m3ALfgqcqd1LiLUSUUk7koTACxs6/qVbXy3PKyF1SGnqiyaqKrMunCFnczyldDK5ckWgpMIAlXBEGrKkdBnBEFzWLimFOCNoQBPxhMhZG4/J1H7lMfGqcNZ5hO6U+pixEjrkuPwiT3m63nRHqULn86qV/mgw6WT63BYFoWWhnVqPkXVflwXMRGAkCVbTKxUQSBKERQgjAQAJwJhGE1ql04bfrblEBUmjizkjja41t3ovcKt5f0lBGWg7r31vrbyK1hfTt04gG9zcbuSyUNUWk2G7SxRmYnzrPKnfiXRnY1TJAAcswtvAJtbyIqfFwHAEjle4N1kaljm5Q47wD5kpcSdCl7BMnatHoU3SJsdjvB3a2tz1ReENnGdo36HmvPdq4aElSYcTkYCGuIB5Kp4VLdvLO8vjuNVUUoB1N+Hk86hy1uUODiLjTzqgbXO8YkntKZc8neVbGjqyqVTQ19S/PSMI+FS/5WIgfVKqSKUt36clc0txRR8xHiTO4Qzj7JWYMhO8qjCx8cdJMvxT8D1iiWzEnh178e5P1GMPdvPq3KsSrbsR0Me2xx8hKQFCEQTihgoggCMKBMQxmqkZRuUZOMKoRtYVk0U44oFGBD1PT3BJ3D97Iwwgck5hrrnLwKsn4dmaTu4opgauaLDBkwlp5txaTvhjpx9tYNb2rGTCYx8jefTYpGPqYVgVlwubm/8AJmjEZKK9AgiQogtpkYoRBCEYTCMUIkIRJkKKnon2IIJ8yZCNjCTYIiF2+BsjAW2DuPDMe1P0OByPF9LDggwvDXMs55s12/iCP9VpMGrIs5ay4vvvuvyWSpNxX6czRCKbzIOI4UA1tx70WKz88OQ+VbnHj1MzNbbxb1rF4jNncDbgBYcEMPNyWZK0VFkTOiBQ5UoC1mW4SciKauuBUsG5r8FdnpAPlFSz02HSAetoWVaVp+iLrxOHi1lA7zPMkR+0syG205adyw4fKrUXqjXXzpU36MIJQUiULcYww5LdAEQUIGCiBQBE1QJkI4gSFKdSaaaaKFFLY3UwTZm+RUG4hPGqVrUrwlhiLjYKALvB8oYTYE6jtCDbuJ1PVUOngPAq+oKE7JzrXAF93FK3YKzLbpX1aBreVPhbPnmonI/whYJrea9A6fuDIy3lLSR2/qcPF/XKsAX+tZ8F8u+rZbivHbRI4Bcla3kkW4xhBEgBRAogYQRBCEQTCsJoT0MJJTbHKSJhYDkiIXDXERWdfq27rKVhLGnTdxvxWf8ADHbrmytKKvs2w0J0v2KicHYsjNXNCcRuwsOvBZ6uhyuParmlotLucOyx1UPEYb8b+oqmnaLsi2d2syjc9ddK+PVdZbTIwUQXWRBQhoOi0toqr+Y2ll9FVxm/cVWYpFlqJm+LLKO6RwU3o3qKpvjUdR3syvH2Uz0h/wCrmPjPL/ngP/aWGnliZrVI2VM8PB6NkEJQUIXLcYhwLrpGpwMQCcE40JyKNOEAjyJbjWPPgFLgbpbmo0Q1UtjxfVUo2sOOiLjYKT/BuRtyU3TOsLjhuSVNcdyIBYpdVosJeSModYOIaQONzZZBsmq1XQ6qL6mCOw680Q3f0gSVPC2GGckiy/KQ65PI1db3MZTxD7JWEIWq6eVOZ8X8/wALk9JXTC/dGFlbqrBq1GI+Jd6rFBSoUoWszhBEEIRhMIxQjQhEE4jFCcCFiJErYQCk09RlUUJxqlrgTsyxgxBw3FSHV5cdeCq4zZOgqtwVyzaZJmcDuTNkN0oTJCnWSrlwRAXXQ/Wqy/pIapnzqd6jY4byNd48FI7vpowfWCnuh77V9P2yBvzgW/em8cZbYf1DW+jmlj/YCw7sXzj7mzfheUvYrwjaE2E6xbmYw2p9ltE0Go7JBkSTKNw3ISxBFESexXlFgbnWdw5gXv5+CrlJQ3lkYuW48mYURKbCdaxIjUyVBV5QNE1MbkkcUD3JAUwgoatN+TsXxKn5Nc55/sRPd9yzV1p/yeaVUj/0VLWP8loS0faVVd2pS5FlJXqLmRul8l5IBypYD55HSS/+xUSuemGlWW/o4qRnzaSIH13VMph1alHkiVs5vmKEQQhEFpKGEEQQhEERGGEQQhONjKcRihEEgbZHuRK2cAnWtQMCeCgLBNKIIWhEEAioghCUKECukJXEobqEJ+CS5aqB3izQn9YFZdK4crmDxJa6P5tW549UiooH2c08iD3G61fTGLrydlZUd0sNPIPvWGrliab1TNlLPDzWjRlQnGOXFiJrFtuYw7pyI30TezRsCUYsWsIHYOKcZI4ggEgE336KDtDzU+jnBBB4qmSLYs8vCcY9cuSo1M4nVEFy5OhWKtV0Eb1a53EUUoH9qSNp9S5cs+L+VItw/wAxFd0wP8YVPZM9vmb1R6gFUBcuV1PwLkiqp4mEEQXLlcVMIIguXJkIw2qVG27CfFI9a5ciVsAN1VpQULX6HvSLks3ZEgO1mHNYLhQQlXIQd1mGSHY2JXtSrkwg2uC5cmAcSlY1cuUIEth0o1Eh5yUD/O+gdf7ASrlz8T86nzZtw/yqn0M5bRLE3VcuWwyDzmoLLlyCCKpUItZcuQkM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BQUEBQUFRUQFBAUFRQVDxQUFA8VFBAVFBQQFBUXHCYeFxkjGhQUHy8gIycpLCwsFR4xNTAqNSYrLCkBCQoKDgwOGg8PFykcHB0pLCwsKSkpKSksKSosLSwsKSkpLCkpKSwpKSkpKSkpLCk0KSkpLCkpKSkpLCkpKSksLP/AABEIAMUBAAMBIgACEQEDEQH/xAAbAAABBQEBAAAAAAAAAAAAAAACAQMEBQYAB//EAFAQAAEDAgMEBAcLBg0EAwAAAAEAAgMEEQUSIRMxQVEGImGRFFJxgZOh0yMyQlRkkpSxssHSBxZTo8LwFSVDYmNzgpWis9Hh8TREg8MzNWX/xAAaAQACAwEBAAAAAAAAAAAAAAABAgADBAUG/8QAMxEAAgECAwUGBAYDAAAAAAAAAAECAxEEIVESMUFxoRMUMlJhwSMzgfAFFSJC0eFikbH/2gAMAwEAAhEDEQA/APKbJbJQEQC7tjlXEDUQC5KmSFuclXWSgJrAOCVcAisnSFuKEYCEBGE6EYVlwXBPR5eIv505WxGNV/hVMwAnybyqV8otYADyJ+le4nkAi0BMtZmkO0IIupEUoDbu71WuJcRqLjzXU+lZwP8AqlaGuU9S9znG266k0mImPcL6bjuIVlXRBl3NaD5tFQPludfV9SZZoRuxoaXH9wA323bvOrHbiQ2JyngR96zVI4BvC9/OrDD3kXOlv30SSprgNGRpHULmtuHHXf8A6hM1ElhvuplLJmhJB4cTqFTVMeU9Y3WeKu8y6Tsshiar0t+/kXQ0ebeP9kvgoOo+vcnTUhosD3q/kU8yJUUAB0KZqWgeb1p0ZnHQqPVsNwCrEIxtrjw4JZHZhdc0Ze0EJY5N9/8AhWCXO3CyjPCeLtUzIUyA2N2RsaljjuVIazTcmuKkYsJbJbJVzLHTucAlAXBEmSFbOAS2XBXWDdFZalhkaYo42uyZ5ZMjXPsHFjbAlxAIJsLC4UlKMFeTsBJvcU4CWy1A6ASfGKP6Q/2aUdAJfjFH9If7NJ3il5kHYkZcBKAtSOgEvxij9O/2aUdAJPjFH6d/s03eKPmQuxLQzOVLdac9BJPjFH6d/s0o6Cv+MUfp3+zTd5o+ZCdnLQzTU62S25X/AOY7/jFH6d/s0X5lP+M0fp3+zTd6o+ZCulPQzpkPNTcPqHA2O5WrehbuNTSenf7NOxdFnN/7mj+kP9mp3qj50Ds5aDbHOczW9u9Vk1MN/lWmgwx7WlvhNIQddZ36fq1Hl6PZr3qaT07/AGaCxVJfuQXTk+BmhonYXOvordvRX5VSemf7NSx0ejDf+ppb/wBe/wBmmeLo+ZCKlIXC6x1usQGjgo1ZJlkJ3j61Op8LY11zU0luI27/AGaObDor9WppNTreZ/s1V3mjfxIs2JWCoaMys0sBfnqouIYQY+N1Pw6CFh61TSeaV9/sKdUS0zt9VT+ld+BV96gpZSVh+zuv7MzHEQLnemJJ7nVX1RHATpU0tu2Z/wCBQTgjZHAQz08r3XyxtmOd535WBzQCey+qvjiqT3yRU6cuBXxt07E0WaqRGRl3f7IoNTYnQ6and2rXcoGJIOSm4VQNkDgRbdZ3Lmn46PJ1zqOW+4U+nbm6sYsCQbn4I8yqnPLIsjHMrJMMaxwANzfVSayoaRYDTyKfUQMa08Sqh55oRe1mwyWyedWS2SJQqEaxQiSJQmQooXouFx5cMox+kfWyn0zYh/lledBelyx5KWhZyo4nnyyySS/tBYce/wBCXqNHcxkIgUAKm4Vhr55AxltxLnE2bG0e+e48AFxwJXyRHuuurxlFQk5PCJsx02uyaIb87e+y9vrVXiuHOp5XRyWu22o3OB1Dh2EKDuDWZGJQErsyEuUEOJQFKSgLlACFA5E4qTBhpfTyzZgGwuibbi4yOsPIBqoC19xAcgciJTZKAgLk2UbinpY4hA1wedrncHR5dGxht2vDrbydLXUJa5Dcm3K9qcDjgrNhVTZWNa0vkYwusXQiRoDbEkZiG3t26KhcUSSi1vAKAoyU2SgVsEqZgFTs6unf4k8DvMJW39ShlBntqOGvdqoROzuaLE4NnUTM8SadtuxsrgPqS0NPmeBY68vqKsOkVFmxCexsJHtkB7JY2SftK9w3o62MB+88+3mF6jt1GnF6obsm5tLUpsMjAeQ61xply3WhdSxsbqCC4cNyPD+jjdptddOHM81OqoWgEusVkqVVKWRphSajmZR0RcSGDyDnyKh1GHOaRmBuezetLSZbgu0v69U7XTh43gcPKrVWadrFXZpq9zwdEEiUK0cVKFyVEBxXqXSCPJMI/wBDDSxeTJTRgjvuvNcPptpNGwfykkbPnPDfvXo/SSbNWVB/ppB5muLR9S5f4g/Chl4PqQQVocJOXD6x43udBFfiGuddw897LOAq66PYtHGJYagEw1DQHFvvo3NN2SAcbH7t9rLmBpuzKkuW76vhlMZRfZ4eHyA9kb9/bqqSOgoonZ31O3a03bFHC5rpOTXkmzRz3KV0exPb1dVPUe98GnLg34LOo3I3yN0RLqa2XZ8RMFxQ1bn08rIxG+OQxtbG1vgzmNzNLHAX0tbUm/emmYl4Ph9O6NrNrK+oIkLGuLGteA7KHAi56oudwvzTUMsFI2R8U4nlkY6OPLG5oia/R0ry74VtwH/Eqalhfh9GyWUQvtUPY5zC5jmmazmnLqD70jyFQKvb1t7oI0La00UjmhrqiSWKbIA0SbLrZ7Dc4tBF+0ckzS9J89S2ExReCvkEQh2TeqxzsjXB1s2bUG90xJ0ijhlpW093xURcS4tymd0h91cAdwsSBdHFHRRT+ECozsY7asgEThKXXzNjcToADbXsUBfR8x6kDaSGuIa17qeoiZEXtzAHO5rXEcbA38oC6n6SzPoaqQ7MOEtOBaBmXrmztCDfz3sql+MNfS1Qe4CWoqIpQ2x1GYudY2tYX4pcBqYXUtRBPLsTK6F7HmNzwdmSS0hvm71AKeaUXwfuN9IYwKagsAL0776b7SWueauqaFvh2F9Vtn0kOYZRZxLJdSOJ3Ktz01TSU7ZagQSUoexwdE54kY5+YOZl3kcvKpEuP0/htBJG4iKmiZG4ua7MwNLwMwA1JBB0vvQArXvy9g8CxjwmpdRvjiFPI2djIxE0GHIxzmPa/wB8XdXUk7zdVET8mEslaG54q7QljT/22YAgjUXG46JvoziccOIslkdaNskxLsrj1XMkANgL8Rw4pkYhH/BskOb3Q1bJWts7VmxyF17W9d1Bdq6u3nn7WNXXYg6TGKNsgYWFsLwNmzUy05BubXIuNAdyr+jWDStpZ5qSNj6nwl0DXP2fuDGDM97RIcuYkgfuU3NitM6agqhPZ8IpIpojE+7BGDnlzDQjsH+yg02K08gq6Wd5bDPUPngnDC4RPD3AOczflcwgcxr5iO5Lau3r/wAJ/SbBpXUXhFbEyOeGZjXujMQ8JheQLubGbZ2uNr6aK1rWVJdmpYaesw4gBsETIrhmS2U6ZxIDrcX8g4YzEqWjgpiyORtTUSPadoxj2R08bd7Re2Zzt3n4WF7GmbR7aOpp6zwIDZmSDJMXsc22dsbhfaNdY7779eQgqln/AK4q/wDD9TGzCziLEWJFjvbr707tQmirTpLiTairnmjBa2WRzmg6G2guRwJtc+VVRSmGSs2keqx0okjhlA60lLRuv2iEMPrYriOpGg36LOYTW2oaQ33wyx+iqXi3c4KVHUhjc2/zrq0oudNG3bSd9bF4MTa0W9SgYjUtI0ubqiqMUvre3FQ4sZdm1Og4c1phhnvKpYjgWz3BurtABYDiVVV+Jhxs3cNyjVtYXkknmoV1tp0bZsyzq3yRg0qRKqzUKlCQJQiA0HQKnz4lSDf7vE75js5+yr6onzPc7x3Od85xP3qr/Jw21e1/6GGrl8mWmkAPe4Ka0rj49/ES9Bn4V9fYdBS3TV0t1gEuOXUygxQxNma0A7eIxEknqgkEkduir7pWgk2AJPIC5PmUCm1uCLlMrsVMkcMZAAp2OYCCbuzOzElM0tC6QSkabFhe697nrtZlHbdw7ioxBtextztpz3qBu0uZxKQlG2LrND7sDi25LToCbF1t5t2IJWdZwZdwaXdbKRdoNg8j4NxrqgKASgJUxmHkwOlubtljiyZblxex77+bJutxTVLQOkbK4abBmdwINz7o1mUdt3juKJNlkYlASuKl4XhhmnZCSWF+bUtNxZjne9035bedAVJvJEElASiINgSCMwBFxvHMcwge0gAkEA7jbQ9o5qABJQEo3MNr2NjxsbHsvuUrBsKNRM2O+UP2ln5SRmZE6TLw1OW2/ioBJt2RXkoClzaISVBAShKUoSoA2mFTn+DYSP5Opqo9eGeOKUfel8JdYgnfc2UPo/N/F04/RVVNJ6SKWP8AZCYkqifIvQfh62qXJjVZWty/o58tynIyFHanAV07Ga486QFDZA0owjuJcwKMMXMT1wsiRvbGg1KAjKNiZIVs1HQEZfDX+JRSNHYZpomD1XTmZOdFmZKGud47qGIekkkcP8AUfMuBjXesx5bly9x3MuzJu6W6xiDmZXfR6tbHHMXmaJsmyYKmEdaFwLnbM6g2cBqAb9QKgzKXh+MSwZtk6wfbM0sY9rrG4u14IuOdkR4S2Xc09VVSxCudtsxdBROEjM0e1EkkYZI4bw8suDfXU8109ZMaqKJj2tZT09PKc7M0cezo2vdO5g1e5odp2hvJZpuOzB0rtoS6oaWykhrto21rEEWFuFrW4WQMxqVswmDztAAM1m7gwMDSLWIygCxCly7tV6muppxJHSnbTT2xKnaJJmZSOqC5rLuccvvSbka8FXV+ISwxQmmc5pnnrHPLT/8ALI2oyMjd4wDbdU6HOdFTS9JKh2W8h9ze2RgDGBsb2XyuY0Ns3edALG+t1Y4NirGRW8LlgcXudMwRGTa3Oj4S0e5vy3aTccDdQPaKWSy++ZZ47iEkQrnROLHOromZmmzgBBISGuGrfegacLjihqsQkaap7Xua6TD6KV5a4tzSONODIbcSHOF/5x5rM4tjTppJjqGTTOmyaGzusG3PMNcRyQQY/Ox+dkhDtm2G+VhBja0NEZaRYgBo3i+igrqq/wB+v8kjo01+1e5j2xiKGV7pSwvMDLBpkja3XadYAeVaegqBJJhrxJLNapqo9rMwB7xs2HKOs4loJdvPNYegxKSB+eF2V1i3cHAtIsWua4EOB5EKRJ0mqC5jjKbxP2kdmMAidly9RobZot8EC3G19VBYVIxVmXeE1zqqFoq3mRra6g1eb5GzbRsjB4rDlHVGgsnMXxBr21sb5aqYtD3CN9O1rKN8cwAe07U7NoF2WAFw5ZBtY8RujDrMeWOc2w6xZmyG+/TM7dzUuu6TVEsZjllLmnLm6rA6TL73aPDQ6S3DMSpcnbK1n97zXmV20qaeaofJJ4JUNdTRwltJTmOmDmBuZ+9pDbFrd53pjDsVljr6CGNzthLBSARA+5vEsXushbuL9oXku3jKs0el9VYDbHRuUnJHme3KWhsjst5BY2s4nvCZoOlFTAxrIZS1rDdnVYTHcgkMc5pc0EjUA2OtwblS4e2jfj98N5VOFtOWndogJRPfckneSSfKd6AlAxsQlCUpKEqANL0SBfT10Y1Jip5B/wCKqZf1PKWWiLRrvGib6Cv92nZ+lo6xo8ojEg9casoWCQanW2nb5V2/w2doNeo1RXjH6/fUrMqVWc1Dk3a33qHNTFuvNddTTM7i0NNTjULQiATCmECW6EIlkR0QgVJpHAHVRgiDk6EZuKKzcKP9LXHuipR98hVdmVdhPSiopmOZE5uR7g4skijlZmAtnDZGmzraXCmjp7Vcqf6BTfgXGr4SrOo5JZMtexJK8rfQdzLs6s8Bx2qqRKQacbJsRFqCl1Mk7YgD1P5xPmVfV9NKlkj2jwchj3tB8AptQ1xAPvOxZ1hKrk4pZoLpxUVLayfoBnXZkP59VXyf6BTfgS/nzU/J/oFN+BP3Ctp1Qlqfm6MXMkzLvz4qfk/0Cm/Al/Pep+T/AECm/Aj3Ctp1RPh+fowcyQuTn561Pyf6BTfgSjpnU/J/oFL+BT8vr6dUD4fn6MYLkJcpf541Pyf6BS+zRDpdU/J/7vpfZo/l1fTqgXpefoyAXIS5WbOldSfi/wDd9L7NWmGYvI8HauiZbiMPo7HvjSPA1lwCo03+/ozLFyEuXodM3OCdq2w4/wAGUfs0MkT/AIMkZ03nDKS3ZujVXdqm6w/Yx8/Q88LkBcvT4cEqHtu2WC/bh1JY/q1X1MFRGbPfAPJhtIe73NRYebdkB0Eldy6HnxchLltaqrqG2sYCD/8AnUl+7ZpY5qo6nYADnh1J7NW9yq6dUV7EPN0Zh8yElehvZUAXLoLbOGT/AOupN0jpWn+T4GP1qPFWyO+FD2fxbR6/q0kMLUmrpDTowg7OfQpPyfygYlTg7nufGfJJC9n7SuqanDQNdbAdysaeOYaiZjDqM0VFSxSAEWOV7WZmmxIuNVElw0M4m3ALfgqcqd1LiLUSUUk7koTACxs6/qVbXy3PKyF1SGnqiyaqKrMunCFnczyldDK5ckWgpMIAlXBEGrKkdBnBEFzWLimFOCNoQBPxhMhZG4/J1H7lMfGqcNZ5hO6U+pixEjrkuPwiT3m63nRHqULn86qV/mgw6WT63BYFoWWhnVqPkXVflwXMRGAkCVbTKxUQSBKERQgjAQAJwJhGE1ql04bfrblEBUmjizkjja41t3ovcKt5f0lBGWg7r31vrbyK1hfTt04gG9zcbuSyUNUWk2G7SxRmYnzrPKnfiXRnY1TJAAcswtvAJtbyIqfFwHAEjle4N1kaljm5Q47wD5kpcSdCl7BMnatHoU3SJsdjvB3a2tz1ReENnGdo36HmvPdq4aElSYcTkYCGuIB5Kp4VLdvLO8vjuNVUUoB1N+Hk86hy1uUODiLjTzqgbXO8YkntKZc8neVbGjqyqVTQ19S/PSMI+FS/5WIgfVKqSKUt36clc0txRR8xHiTO4Qzj7JWYMhO8qjCx8cdJMvxT8D1iiWzEnh178e5P1GMPdvPq3KsSrbsR0Me2xx8hKQFCEQTihgoggCMKBMQxmqkZRuUZOMKoRtYVk0U44oFGBD1PT3BJ3D97Iwwgck5hrrnLwKsn4dmaTu4opgauaLDBkwlp5txaTvhjpx9tYNb2rGTCYx8jefTYpGPqYVgVlwubm/8AJmjEZKK9AgiQogtpkYoRBCEYTCMUIkIRJkKKnon2IIJ8yZCNjCTYIiF2+BsjAW2DuPDMe1P0OByPF9LDggwvDXMs55s12/iCP9VpMGrIs5ay4vvvuvyWSpNxX6czRCKbzIOI4UA1tx70WKz88OQ+VbnHj1MzNbbxb1rF4jNncDbgBYcEMPNyWZK0VFkTOiBQ5UoC1mW4SciKauuBUsG5r8FdnpAPlFSz02HSAetoWVaVp+iLrxOHi1lA7zPMkR+0syG205adyw4fKrUXqjXXzpU36MIJQUiULcYww5LdAEQUIGCiBQBE1QJkI4gSFKdSaaaaKFFLY3UwTZm+RUG4hPGqVrUrwlhiLjYKALvB8oYTYE6jtCDbuJ1PVUOngPAq+oKE7JzrXAF93FK3YKzLbpX1aBreVPhbPnmonI/whYJrea9A6fuDIy3lLSR2/qcPF/XKsAX+tZ8F8u+rZbivHbRI4Bcla3kkW4xhBEgBRAogYQRBCEQTCsJoT0MJJTbHKSJhYDkiIXDXERWdfq27rKVhLGnTdxvxWf8ADHbrmytKKvs2w0J0v2KicHYsjNXNCcRuwsOvBZ6uhyuParmlotLucOyx1UPEYb8b+oqmnaLsi2d2syjc9ddK+PVdZbTIwUQXWRBQhoOi0toqr+Y2ll9FVxm/cVWYpFlqJm+LLKO6RwU3o3qKpvjUdR3syvH2Uz0h/wCrmPjPL/ngP/aWGnliZrVI2VM8PB6NkEJQUIXLcYhwLrpGpwMQCcE40JyKNOEAjyJbjWPPgFLgbpbmo0Q1UtjxfVUo2sOOiLjYKT/BuRtyU3TOsLjhuSVNcdyIBYpdVosJeSModYOIaQONzZZBsmq1XQ6qL6mCOw680Q3f0gSVPC2GGckiy/KQ65PI1db3MZTxD7JWEIWq6eVOZ8X8/wALk9JXTC/dGFlbqrBq1GI+Jd6rFBSoUoWszhBEEIRhMIxQjQhEE4jFCcCFiJErYQCk09RlUUJxqlrgTsyxgxBw3FSHV5cdeCq4zZOgqtwVyzaZJmcDuTNkN0oTJCnWSrlwRAXXQ/Wqy/pIapnzqd6jY4byNd48FI7vpowfWCnuh77V9P2yBvzgW/em8cZbYf1DW+jmlj/YCw7sXzj7mzfheUvYrwjaE2E6xbmYw2p9ltE0Go7JBkSTKNw3ISxBFESexXlFgbnWdw5gXv5+CrlJQ3lkYuW48mYURKbCdaxIjUyVBV5QNE1MbkkcUD3JAUwgoatN+TsXxKn5Nc55/sRPd9yzV1p/yeaVUj/0VLWP8loS0faVVd2pS5FlJXqLmRul8l5IBypYD55HSS/+xUSuemGlWW/o4qRnzaSIH13VMph1alHkiVs5vmKEQQhEFpKGEEQQhEERGGEQQhONjKcRihEEgbZHuRK2cAnWtQMCeCgLBNKIIWhEEAioghCUKECukJXEobqEJ+CS5aqB3izQn9YFZdK4crmDxJa6P5tW549UiooH2c08iD3G61fTGLrydlZUd0sNPIPvWGrliab1TNlLPDzWjRlQnGOXFiJrFtuYw7pyI30TezRsCUYsWsIHYOKcZI4ggEgE336KDtDzU+jnBBB4qmSLYs8vCcY9cuSo1M4nVEFy5OhWKtV0Eb1a53EUUoH9qSNp9S5cs+L+VItw/wAxFd0wP8YVPZM9vmb1R6gFUBcuV1PwLkiqp4mEEQXLlcVMIIguXJkIw2qVG27CfFI9a5ciVsAN1VpQULX6HvSLks3ZEgO1mHNYLhQQlXIQd1mGSHY2JXtSrkwg2uC5cmAcSlY1cuUIEth0o1Eh5yUD/O+gdf7ASrlz8T86nzZtw/yqn0M5bRLE3VcuWwyDzmoLLlyCCKpUItZcuQkMj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4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424936" cy="1728192"/>
          </a:xfrm>
        </p:spPr>
        <p:txBody>
          <a:bodyPr/>
          <a:lstStyle/>
          <a:p>
            <a:pPr algn="ctr"/>
            <a:r>
              <a:rPr lang="en-GB" sz="3600" b="1" dirty="0"/>
              <a:t>Management Team</a:t>
            </a:r>
            <a:br>
              <a:rPr lang="en-GB" sz="3600" b="1" dirty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2000" dirty="0">
                <a:solidFill>
                  <a:srgbClr val="CC0000"/>
                </a:solidFill>
              </a:rPr>
              <a:t>Emphasising Management’s Talents and Why Management will help the venture have a distinctive competitive advantage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7"/>
          <a:stretch/>
        </p:blipFill>
        <p:spPr bwMode="auto">
          <a:xfrm>
            <a:off x="226304" y="2708920"/>
            <a:ext cx="405766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 bwMode="auto">
          <a:xfrm>
            <a:off x="4403139" y="2636912"/>
            <a:ext cx="4435343" cy="36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9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424936" cy="1368152"/>
          </a:xfrm>
        </p:spPr>
        <p:txBody>
          <a:bodyPr/>
          <a:lstStyle/>
          <a:p>
            <a:pPr algn="ctr"/>
            <a:r>
              <a:rPr lang="en-GB" sz="3600" b="1" dirty="0"/>
              <a:t>Operations</a:t>
            </a:r>
            <a:br>
              <a:rPr lang="en-GB" sz="3600" b="1" dirty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2800" dirty="0">
                <a:solidFill>
                  <a:srgbClr val="CC0000"/>
                </a:solidFill>
              </a:rPr>
              <a:t>Providing a detailed, in-depth operational plan</a:t>
            </a:r>
            <a:endParaRPr lang="en-GB" sz="4400" dirty="0">
              <a:solidFill>
                <a:srgbClr val="CC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92"/>
          <a:stretch/>
        </p:blipFill>
        <p:spPr bwMode="auto">
          <a:xfrm>
            <a:off x="72008" y="2636912"/>
            <a:ext cx="4499992" cy="27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4536504" cy="42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9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04448" cy="1800200"/>
          </a:xfrm>
        </p:spPr>
        <p:txBody>
          <a:bodyPr/>
          <a:lstStyle/>
          <a:p>
            <a:pPr algn="ctr"/>
            <a:r>
              <a:rPr lang="en-GB" sz="3600" b="1" dirty="0"/>
              <a:t>Financial Plan</a:t>
            </a:r>
            <a:br>
              <a:rPr lang="en-GB" sz="3600" b="1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2200" dirty="0">
                <a:solidFill>
                  <a:srgbClr val="CC0000"/>
                </a:solidFill>
              </a:rPr>
              <a:t>Formulating a credible, comprehensive set of Projections </a:t>
            </a:r>
            <a:r>
              <a:rPr lang="en-GB" sz="2200" dirty="0" smtClean="0">
                <a:solidFill>
                  <a:srgbClr val="CC0000"/>
                </a:solidFill>
              </a:rPr>
              <a:t/>
            </a:r>
            <a:br>
              <a:rPr lang="en-GB" sz="2200" dirty="0" smtClean="0">
                <a:solidFill>
                  <a:srgbClr val="CC0000"/>
                </a:solidFill>
              </a:rPr>
            </a:br>
            <a:r>
              <a:rPr lang="en-GB" sz="2200" dirty="0" smtClean="0">
                <a:solidFill>
                  <a:srgbClr val="CC0000"/>
                </a:solidFill>
              </a:rPr>
              <a:t>reflecting </a:t>
            </a:r>
            <a:r>
              <a:rPr lang="en-GB" sz="2200" dirty="0">
                <a:solidFill>
                  <a:srgbClr val="CC0000"/>
                </a:solidFill>
              </a:rPr>
              <a:t>the Venture’s Anticipated Financial Performance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7"/>
          <a:stretch/>
        </p:blipFill>
        <p:spPr bwMode="auto">
          <a:xfrm>
            <a:off x="237112" y="2708920"/>
            <a:ext cx="397484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8" b="37690"/>
          <a:stretch/>
        </p:blipFill>
        <p:spPr bwMode="auto">
          <a:xfrm>
            <a:off x="4355976" y="2780928"/>
            <a:ext cx="4610624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9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2" cy="1656184"/>
          </a:xfrm>
        </p:spPr>
        <p:txBody>
          <a:bodyPr/>
          <a:lstStyle/>
          <a:p>
            <a:pPr algn="ctr"/>
            <a:r>
              <a:rPr lang="en-GB" sz="3600" b="1" dirty="0"/>
              <a:t>Critical Risks</a:t>
            </a:r>
            <a:br>
              <a:rPr lang="en-GB" sz="3600" b="1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2400" dirty="0">
                <a:solidFill>
                  <a:srgbClr val="CC0000"/>
                </a:solidFill>
              </a:rPr>
              <a:t>Convincing the Reader that Risk can be managed </a:t>
            </a:r>
            <a:r>
              <a:rPr lang="en-GB" sz="2400" dirty="0" smtClean="0">
                <a:solidFill>
                  <a:srgbClr val="CC0000"/>
                </a:solidFill>
              </a:rPr>
              <a:t/>
            </a:r>
            <a:br>
              <a:rPr lang="en-GB" sz="2400" dirty="0" smtClean="0">
                <a:solidFill>
                  <a:srgbClr val="CC0000"/>
                </a:solidFill>
              </a:rPr>
            </a:br>
            <a:r>
              <a:rPr lang="en-GB" sz="2400" dirty="0" smtClean="0">
                <a:solidFill>
                  <a:srgbClr val="CC0000"/>
                </a:solidFill>
              </a:rPr>
              <a:t>by </a:t>
            </a:r>
            <a:r>
              <a:rPr lang="en-GB" sz="2400" dirty="0">
                <a:solidFill>
                  <a:srgbClr val="CC0000"/>
                </a:solidFill>
              </a:rPr>
              <a:t>the Venture Team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2"/>
          <a:stretch/>
        </p:blipFill>
        <p:spPr bwMode="auto">
          <a:xfrm>
            <a:off x="115532" y="2492896"/>
            <a:ext cx="4056529" cy="315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4752528" cy="413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3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964488" cy="1728192"/>
          </a:xfrm>
        </p:spPr>
        <p:txBody>
          <a:bodyPr/>
          <a:lstStyle/>
          <a:p>
            <a:pPr algn="ctr"/>
            <a:r>
              <a:rPr lang="en-GB" sz="3600" b="1" dirty="0"/>
              <a:t>Funding Request</a:t>
            </a:r>
            <a:br>
              <a:rPr lang="en-GB" sz="3600" b="1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2800" dirty="0">
                <a:solidFill>
                  <a:srgbClr val="CC0000"/>
                </a:solidFill>
              </a:rPr>
              <a:t>How Much Money you need, from Whom (and in exchange of what) and When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25"/>
          <a:stretch/>
        </p:blipFill>
        <p:spPr bwMode="auto">
          <a:xfrm>
            <a:off x="467544" y="2852936"/>
            <a:ext cx="439248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6" b="76102"/>
          <a:stretch/>
        </p:blipFill>
        <p:spPr bwMode="auto">
          <a:xfrm>
            <a:off x="5148064" y="2708920"/>
            <a:ext cx="344125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4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68952" cy="1584176"/>
          </a:xfrm>
        </p:spPr>
        <p:txBody>
          <a:bodyPr/>
          <a:lstStyle/>
          <a:p>
            <a:pPr algn="ctr"/>
            <a:r>
              <a:rPr lang="en-GB" sz="3600" b="1" dirty="0"/>
              <a:t>Exit Strategy</a:t>
            </a:r>
            <a:br>
              <a:rPr lang="en-GB" sz="3600" b="1" dirty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2800" dirty="0">
                <a:solidFill>
                  <a:srgbClr val="990000"/>
                </a:solidFill>
              </a:rPr>
              <a:t>Where do you want to be, what you want to do</a:t>
            </a:r>
            <a:endParaRPr lang="en-GB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91"/>
          <a:stretch/>
        </p:blipFill>
        <p:spPr bwMode="auto">
          <a:xfrm>
            <a:off x="163582" y="2420888"/>
            <a:ext cx="4552434" cy="290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3"/>
          <a:stretch/>
        </p:blipFill>
        <p:spPr bwMode="auto">
          <a:xfrm>
            <a:off x="4716016" y="2492896"/>
            <a:ext cx="417646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648072"/>
          </a:xfrm>
        </p:spPr>
        <p:txBody>
          <a:bodyPr/>
          <a:lstStyle/>
          <a:p>
            <a:pPr algn="ctr"/>
            <a:r>
              <a:rPr lang="en-GB" sz="3600" b="1" dirty="0" smtClean="0"/>
              <a:t>Your Business Plan Project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</p:spPr>
        <p:txBody>
          <a:bodyPr>
            <a:normAutofit/>
          </a:bodyPr>
          <a:lstStyle/>
          <a:p>
            <a:pPr marL="355600" indent="-35560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Deadline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last day of lecture 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marL="355600" indent="-355600" algn="just">
              <a:lnSpc>
                <a:spcPct val="120000"/>
              </a:lnSpc>
              <a:spcBef>
                <a:spcPts val="1200"/>
              </a:spcBef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1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submission for each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group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648072"/>
          </a:xfrm>
        </p:spPr>
        <p:txBody>
          <a:bodyPr/>
          <a:lstStyle/>
          <a:p>
            <a:pPr algn="ctr"/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5040560"/>
          </a:xfrm>
        </p:spPr>
        <p:txBody>
          <a:bodyPr>
            <a:normAutofit/>
          </a:bodyPr>
          <a:lstStyle/>
          <a:p>
            <a:pPr marL="355600" indent="-355600">
              <a:buClr>
                <a:schemeClr val="tx2"/>
              </a:buClr>
              <a:defRPr/>
            </a:pPr>
            <a:endParaRPr lang="en-US" dirty="0" smtClean="0">
              <a:ea typeface="ＭＳ Ｐゴシック" charset="0"/>
              <a:cs typeface="Georgia"/>
            </a:endParaRPr>
          </a:p>
          <a:p>
            <a:pPr marL="355600" indent="-355600">
              <a:buClr>
                <a:schemeClr val="tx2"/>
              </a:buClr>
              <a:defRPr/>
            </a:pPr>
            <a:endParaRPr lang="en-US" dirty="0">
              <a:ea typeface="ＭＳ Ｐゴシック" charset="0"/>
              <a:cs typeface="Georgia"/>
            </a:endParaRP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412776"/>
            <a:ext cx="4896544" cy="5256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 kumimoji="0" sz="2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 kumimoji="0"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è"/>
              <a:defRPr kumimoji="0" sz="21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en-GB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91264" cy="720080"/>
          </a:xfrm>
        </p:spPr>
        <p:txBody>
          <a:bodyPr/>
          <a:lstStyle/>
          <a:p>
            <a:pPr algn="ctr"/>
            <a:r>
              <a:rPr lang="en-GB" sz="3600" b="1" dirty="0" smtClean="0"/>
              <a:t>What is a Business Plan?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424936" cy="5301208"/>
          </a:xfrm>
        </p:spPr>
        <p:txBody>
          <a:bodyPr>
            <a:noAutofit/>
          </a:bodyPr>
          <a:lstStyle/>
          <a:p>
            <a:pPr marL="355600" lvl="1" indent="-3556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</a:pPr>
            <a:r>
              <a:rPr lang="en-GB" sz="2500" dirty="0" smtClean="0">
                <a:solidFill>
                  <a:schemeClr val="tx2">
                    <a:lumMod val="75000"/>
                  </a:schemeClr>
                </a:solidFill>
              </a:rPr>
              <a:t>A business plan is a written narrative, typically 25 to 35 pages long, that describes what a new business intends to accomplish and how it intends to accomplish it.</a:t>
            </a:r>
            <a:endParaRPr lang="en-GB" sz="2500" dirty="0">
              <a:solidFill>
                <a:schemeClr val="tx2">
                  <a:lumMod val="75000"/>
                </a:schemeClr>
              </a:solidFill>
            </a:endParaRPr>
          </a:p>
          <a:p>
            <a:pPr marL="355600" lvl="1" indent="-3556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</a:pPr>
            <a:r>
              <a:rPr lang="en-GB" sz="2500" dirty="0" smtClean="0">
                <a:solidFill>
                  <a:schemeClr val="tx2">
                    <a:lumMod val="75000"/>
                  </a:schemeClr>
                </a:solidFill>
              </a:rPr>
              <a:t>Business plan is a dual-purpose document:</a:t>
            </a:r>
          </a:p>
          <a:p>
            <a:pPr marL="629920" lvl="2" indent="-3556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500" dirty="0" smtClean="0">
                <a:solidFill>
                  <a:schemeClr val="tx2">
                    <a:lumMod val="75000"/>
                  </a:schemeClr>
                </a:solidFill>
              </a:rPr>
              <a:t>Inside the firm: road map to follow to execute its plan</a:t>
            </a:r>
          </a:p>
          <a:p>
            <a:pPr marL="629920" lvl="2" indent="-3556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500" dirty="0" smtClean="0">
                <a:solidFill>
                  <a:schemeClr val="tx2">
                    <a:lumMod val="75000"/>
                  </a:schemeClr>
                </a:solidFill>
              </a:rPr>
              <a:t>Outside the firm: Introducing the business opportunity to potential stakeholders</a:t>
            </a:r>
            <a:endParaRPr lang="en-US" sz="2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856984" cy="1224136"/>
          </a:xfrm>
        </p:spPr>
        <p:txBody>
          <a:bodyPr/>
          <a:lstStyle/>
          <a:p>
            <a:pPr algn="ctr"/>
            <a:r>
              <a:rPr lang="en-GB" sz="3200" b="1" dirty="0" smtClean="0"/>
              <a:t>Business Plan: Context, Content, and Process</a:t>
            </a:r>
            <a:endParaRPr lang="en-GB" sz="320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156325" y="6381750"/>
            <a:ext cx="2519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Verdana" pitchFamily="34" charset="0"/>
              </a:rPr>
              <a:t>(Nielsen et al., </a:t>
            </a: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</a:rPr>
              <a:t>2012:161)</a:t>
            </a:r>
            <a:endParaRPr lang="en-GB" sz="140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659661" cy="334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0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496944" cy="1080120"/>
          </a:xfrm>
        </p:spPr>
        <p:txBody>
          <a:bodyPr/>
          <a:lstStyle/>
          <a:p>
            <a:pPr algn="ctr"/>
            <a:r>
              <a:rPr lang="en-GB" b="1" dirty="0" smtClean="0"/>
              <a:t>Why should one write a </a:t>
            </a:r>
            <a:br>
              <a:rPr lang="en-GB" b="1" dirty="0" smtClean="0"/>
            </a:br>
            <a:r>
              <a:rPr lang="en-GB" b="1" dirty="0" smtClean="0"/>
              <a:t>Business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4680520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2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BP is a formal, written expression of the vision for converting opportunities into a sustainable and viable venture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It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is a plan and a living document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It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is an instrument for transmitting enthusiasm and vision clearly to others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process of persuasion 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Benefits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to the founding team and to other relevant actors (e.g. investors and possible employers) </a:t>
            </a:r>
          </a:p>
        </p:txBody>
      </p:sp>
    </p:spTree>
    <p:extLst>
      <p:ext uri="{BB962C8B-B14F-4D97-AF65-F5344CB8AC3E}">
        <p14:creationId xmlns:p14="http://schemas.microsoft.com/office/powerpoint/2010/main" val="36913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8229600" cy="720080"/>
          </a:xfrm>
        </p:spPr>
        <p:txBody>
          <a:bodyPr/>
          <a:lstStyle/>
          <a:p>
            <a:pPr algn="ctr"/>
            <a:r>
              <a:rPr lang="en-GB" sz="3600" b="1" dirty="0"/>
              <a:t>Business Plans enable you to</a:t>
            </a:r>
            <a:r>
              <a:rPr lang="en-GB" sz="4000" dirty="0"/>
              <a:t>…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424936" cy="5184575"/>
          </a:xfrm>
        </p:spPr>
        <p:txBody>
          <a:bodyPr>
            <a:noAutofit/>
          </a:bodyPr>
          <a:lstStyle/>
          <a:p>
            <a:pPr marL="444500" indent="-444500" algn="just">
              <a:spcBef>
                <a:spcPts val="1200"/>
              </a:spcBef>
              <a:spcAft>
                <a:spcPts val="600"/>
              </a:spcAft>
            </a:pPr>
            <a:r>
              <a:rPr lang="en-GB" sz="2500" dirty="0">
                <a:solidFill>
                  <a:schemeClr val="bg2">
                    <a:lumMod val="25000"/>
                  </a:schemeClr>
                </a:solidFill>
              </a:rPr>
              <a:t>Crystallise &amp; test your ideas.</a:t>
            </a:r>
          </a:p>
          <a:p>
            <a:pPr marL="444500" indent="-444500" algn="just">
              <a:spcBef>
                <a:spcPts val="1200"/>
              </a:spcBef>
              <a:spcAft>
                <a:spcPts val="600"/>
              </a:spcAft>
            </a:pPr>
            <a:r>
              <a:rPr lang="en-GB" sz="2500" dirty="0">
                <a:solidFill>
                  <a:schemeClr val="bg2">
                    <a:lumMod val="25000"/>
                  </a:schemeClr>
                </a:solidFill>
              </a:rPr>
              <a:t>Agree objectives, strategy &amp; actions with possible partners.</a:t>
            </a:r>
          </a:p>
          <a:p>
            <a:pPr marL="444500" indent="-444500" algn="just">
              <a:spcBef>
                <a:spcPts val="1200"/>
              </a:spcBef>
              <a:spcAft>
                <a:spcPts val="600"/>
              </a:spcAft>
            </a:pPr>
            <a:r>
              <a:rPr lang="en-GB" sz="2500" dirty="0">
                <a:solidFill>
                  <a:schemeClr val="bg2">
                    <a:lumMod val="25000"/>
                  </a:schemeClr>
                </a:solidFill>
              </a:rPr>
              <a:t>Provide direction to employees.</a:t>
            </a:r>
          </a:p>
          <a:p>
            <a:pPr marL="444500" indent="-444500" algn="just">
              <a:spcBef>
                <a:spcPts val="1200"/>
              </a:spcBef>
              <a:spcAft>
                <a:spcPts val="600"/>
              </a:spcAft>
            </a:pPr>
            <a:r>
              <a:rPr lang="en-GB" sz="2500" dirty="0">
                <a:solidFill>
                  <a:schemeClr val="bg2">
                    <a:lumMod val="25000"/>
                  </a:schemeClr>
                </a:solidFill>
              </a:rPr>
              <a:t>Test your resolve.</a:t>
            </a:r>
          </a:p>
          <a:p>
            <a:pPr marL="444500" indent="-444500" algn="just">
              <a:spcBef>
                <a:spcPts val="1200"/>
              </a:spcBef>
              <a:spcAft>
                <a:spcPts val="600"/>
              </a:spcAft>
            </a:pPr>
            <a:r>
              <a:rPr lang="en-GB" sz="2500" dirty="0">
                <a:solidFill>
                  <a:schemeClr val="bg2">
                    <a:lumMod val="25000"/>
                  </a:schemeClr>
                </a:solidFill>
              </a:rPr>
              <a:t>Make mistakes on paper.</a:t>
            </a:r>
          </a:p>
          <a:p>
            <a:pPr marL="444500" indent="-444500" algn="just">
              <a:spcBef>
                <a:spcPts val="1200"/>
              </a:spcBef>
              <a:spcAft>
                <a:spcPts val="600"/>
              </a:spcAft>
            </a:pPr>
            <a:r>
              <a:rPr lang="en-GB" sz="2500" dirty="0">
                <a:solidFill>
                  <a:schemeClr val="bg2">
                    <a:lumMod val="25000"/>
                  </a:schemeClr>
                </a:solidFill>
              </a:rPr>
              <a:t>Provide confidence.</a:t>
            </a:r>
          </a:p>
          <a:p>
            <a:pPr marL="444500" indent="-444500" algn="just">
              <a:spcBef>
                <a:spcPts val="1200"/>
              </a:spcBef>
              <a:spcAft>
                <a:spcPts val="600"/>
              </a:spcAft>
            </a:pPr>
            <a:r>
              <a:rPr lang="en-GB" sz="2500" dirty="0">
                <a:solidFill>
                  <a:schemeClr val="bg2">
                    <a:lumMod val="25000"/>
                  </a:schemeClr>
                </a:solidFill>
              </a:rPr>
              <a:t>Reveal cash requirements.</a:t>
            </a:r>
          </a:p>
          <a:p>
            <a:pPr marL="444500" indent="-444500" algn="just">
              <a:spcBef>
                <a:spcPts val="1200"/>
              </a:spcBef>
              <a:spcAft>
                <a:spcPts val="600"/>
              </a:spcAft>
            </a:pPr>
            <a:r>
              <a:rPr lang="en-GB" sz="2500" dirty="0">
                <a:solidFill>
                  <a:schemeClr val="bg2">
                    <a:lumMod val="25000"/>
                  </a:schemeClr>
                </a:solidFill>
              </a:rPr>
              <a:t>Reduce, or at least understand, risk</a:t>
            </a:r>
            <a:r>
              <a:rPr lang="en-GB" sz="25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GB" sz="25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33345"/>
            <a:ext cx="8424936" cy="1080120"/>
          </a:xfrm>
        </p:spPr>
        <p:txBody>
          <a:bodyPr/>
          <a:lstStyle/>
          <a:p>
            <a:pPr algn="ctr"/>
            <a:r>
              <a:rPr lang="en-GB" sz="3600" b="1" dirty="0" smtClean="0"/>
              <a:t>Critical Questions on Business Planning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968552"/>
          </a:xfrm>
        </p:spPr>
        <p:txBody>
          <a:bodyPr>
            <a:noAutofit/>
          </a:bodyPr>
          <a:lstStyle/>
          <a:p>
            <a:pPr marL="355600" indent="-355600" algn="just"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What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do you think are the objectives of venture planning?</a:t>
            </a: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How would you go about preparing a venture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plan: what are the main stages?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What are they key components of a venture plan?</a:t>
            </a: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What are the main factors which make for an effective venture plan?</a:t>
            </a: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What are the key skills you have developed and learning points you can use in planning opportunities and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ventures?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91264" cy="720080"/>
          </a:xfrm>
        </p:spPr>
        <p:txBody>
          <a:bodyPr/>
          <a:lstStyle/>
          <a:p>
            <a:pPr algn="ctr"/>
            <a:r>
              <a:rPr lang="en-GB" sz="3600" b="1" dirty="0" smtClean="0"/>
              <a:t>The Planning Process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645024"/>
            <a:ext cx="5832648" cy="4896544"/>
          </a:xfrm>
        </p:spPr>
        <p:txBody>
          <a:bodyPr>
            <a:normAutofit/>
          </a:bodyPr>
          <a:lstStyle/>
          <a:p>
            <a:pPr marL="721360" lvl="1" indent="-355600"/>
            <a:endParaRPr lang="en-GB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21360" lvl="1" indent="-355600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7441"/>
            <a:ext cx="748883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3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51246</TotalTime>
  <Words>1152</Words>
  <Application>Microsoft Office PowerPoint</Application>
  <PresentationFormat>On-screen Show (4:3)</PresentationFormat>
  <Paragraphs>148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Calibri</vt:lpstr>
      <vt:lpstr>Constantia</vt:lpstr>
      <vt:lpstr>Georgia</vt:lpstr>
      <vt:lpstr>Verdana</vt:lpstr>
      <vt:lpstr>Wingdings</vt:lpstr>
      <vt:lpstr>Wingdings 2</vt:lpstr>
      <vt:lpstr>Theme1</vt:lpstr>
      <vt:lpstr>ENTREPRENEURSHIP  </vt:lpstr>
      <vt:lpstr>Learning Outcomes</vt:lpstr>
      <vt:lpstr>Part I:  Business Plan</vt:lpstr>
      <vt:lpstr>What is a Business Plan?</vt:lpstr>
      <vt:lpstr>Business Plan: Context, Content, and Process</vt:lpstr>
      <vt:lpstr>Why should one write a  Business Plan</vt:lpstr>
      <vt:lpstr>Business Plans enable you to…</vt:lpstr>
      <vt:lpstr>Critical Questions on Business Planning </vt:lpstr>
      <vt:lpstr>The Planning Process</vt:lpstr>
      <vt:lpstr>Planning from Idea to Venture</vt:lpstr>
      <vt:lpstr>The Four Critical Factors</vt:lpstr>
      <vt:lpstr>Purpose of the Business Plan</vt:lpstr>
      <vt:lpstr>Business Plan: The Bankers’ View</vt:lpstr>
      <vt:lpstr>Business Plan: The Investors’ View</vt:lpstr>
      <vt:lpstr>Business Plan:  As a Management Tool</vt:lpstr>
      <vt:lpstr>Business Plan:  As a Creativity Curb</vt:lpstr>
      <vt:lpstr>‘First impression’ Criteria for a Good Business Plan</vt:lpstr>
      <vt:lpstr>Seven Deadly Sins for Business Plans</vt:lpstr>
      <vt:lpstr>Characteristics of an Effective Business Plan</vt:lpstr>
      <vt:lpstr>Characteristics of an Effective Business Plan</vt:lpstr>
      <vt:lpstr>Summary</vt:lpstr>
      <vt:lpstr>Summary (Contd.’)</vt:lpstr>
      <vt:lpstr>Readings</vt:lpstr>
      <vt:lpstr>Part II:  Structure of a Business Plan</vt:lpstr>
      <vt:lpstr>Writing the Business Plan</vt:lpstr>
      <vt:lpstr>Outline of a ‘Typical’ Business Plan</vt:lpstr>
      <vt:lpstr>Executive Summary  Convincing the Reader that the Venture will succeed</vt:lpstr>
      <vt:lpstr>Venture Overview  Providing on Overview of  how All the Elements of the Venture fit Together</vt:lpstr>
      <vt:lpstr>Market Analysis  Convincing the reader that the Venture is a Good Investment and How the Venture will react to Market Conditions</vt:lpstr>
      <vt:lpstr>Management Team  Emphasising Management’s Talents and Why Management will help the venture have a distinctive competitive advantage</vt:lpstr>
      <vt:lpstr>Operations  Providing a detailed, in-depth operational plan</vt:lpstr>
      <vt:lpstr>Financial Plan  Formulating a credible, comprehensive set of Projections  reflecting the Venture’s Anticipated Financial Performance</vt:lpstr>
      <vt:lpstr>Critical Risks  Convincing the Reader that Risk can be managed  by the Venture Team</vt:lpstr>
      <vt:lpstr>Funding Request  How Much Money you need, from Whom (and in exchange of what) and When</vt:lpstr>
      <vt:lpstr>Exit Strategy  Where do you want to be, what you want to do</vt:lpstr>
      <vt:lpstr>Your Business Plan Project</vt:lpstr>
      <vt:lpstr>PowerPoint Presentation</vt:lpstr>
    </vt:vector>
  </TitlesOfParts>
  <Company>University of Sussex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(868N1)</dc:title>
  <dc:creator>Shova Thapa Karki</dc:creator>
  <cp:lastModifiedBy>OLASEHINDE</cp:lastModifiedBy>
  <cp:revision>101</cp:revision>
  <dcterms:created xsi:type="dcterms:W3CDTF">2013-01-31T16:47:22Z</dcterms:created>
  <dcterms:modified xsi:type="dcterms:W3CDTF">2021-02-09T03:33:51Z</dcterms:modified>
</cp:coreProperties>
</file>